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6" r:id="rId3"/>
    <p:sldMasterId id="2147483714" r:id="rId4"/>
    <p:sldMasterId id="2147483732" r:id="rId5"/>
  </p:sldMasterIdLst>
  <p:notesMasterIdLst>
    <p:notesMasterId r:id="rId41"/>
  </p:notesMasterIdLst>
  <p:sldIdLst>
    <p:sldId id="257" r:id="rId6"/>
    <p:sldId id="273" r:id="rId7"/>
    <p:sldId id="310" r:id="rId8"/>
    <p:sldId id="261" r:id="rId9"/>
    <p:sldId id="312" r:id="rId10"/>
    <p:sldId id="314" r:id="rId11"/>
    <p:sldId id="300" r:id="rId12"/>
    <p:sldId id="301" r:id="rId13"/>
    <p:sldId id="262" r:id="rId14"/>
    <p:sldId id="315" r:id="rId15"/>
    <p:sldId id="319" r:id="rId16"/>
    <p:sldId id="263" r:id="rId17"/>
    <p:sldId id="281" r:id="rId18"/>
    <p:sldId id="304" r:id="rId19"/>
    <p:sldId id="305" r:id="rId20"/>
    <p:sldId id="307" r:id="rId21"/>
    <p:sldId id="264" r:id="rId22"/>
    <p:sldId id="267" r:id="rId23"/>
    <p:sldId id="288" r:id="rId24"/>
    <p:sldId id="303" r:id="rId25"/>
    <p:sldId id="269" r:id="rId26"/>
    <p:sldId id="316" r:id="rId27"/>
    <p:sldId id="271" r:id="rId28"/>
    <p:sldId id="272" r:id="rId29"/>
    <p:sldId id="277" r:id="rId30"/>
    <p:sldId id="276" r:id="rId31"/>
    <p:sldId id="294" r:id="rId32"/>
    <p:sldId id="274" r:id="rId33"/>
    <p:sldId id="306" r:id="rId34"/>
    <p:sldId id="296" r:id="rId35"/>
    <p:sldId id="284" r:id="rId36"/>
    <p:sldId id="298" r:id="rId37"/>
    <p:sldId id="318" r:id="rId38"/>
    <p:sldId id="278"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FFCC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1" autoAdjust="0"/>
    <p:restoredTop sz="94660"/>
  </p:normalViewPr>
  <p:slideViewPr>
    <p:cSldViewPr snapToGrid="0">
      <p:cViewPr varScale="1">
        <p:scale>
          <a:sx n="89" d="100"/>
          <a:sy n="89" d="100"/>
        </p:scale>
        <p:origin x="307" y="53"/>
      </p:cViewPr>
      <p:guideLst/>
    </p:cSldViewPr>
  </p:slideViewPr>
  <p:notesTextViewPr>
    <p:cViewPr>
      <p:scale>
        <a:sx n="1" d="1"/>
        <a:sy n="1" d="1"/>
      </p:scale>
      <p:origin x="0" y="0"/>
    </p:cViewPr>
  </p:notesTextViewPr>
  <p:sorterViewPr>
    <p:cViewPr>
      <p:scale>
        <a:sx n="100" d="100"/>
        <a:sy n="100" d="100"/>
      </p:scale>
      <p:origin x="0" y="-688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13F6C-5C51-451E-AE8C-F775EC26BB98}"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A49DA-5372-4328-9CC5-3025C18C612E}" type="slidenum">
              <a:rPr lang="en-US" smtClean="0"/>
              <a:t>‹#›</a:t>
            </a:fld>
            <a:endParaRPr lang="en-US"/>
          </a:p>
        </p:txBody>
      </p:sp>
    </p:spTree>
    <p:extLst>
      <p:ext uri="{BB962C8B-B14F-4D97-AF65-F5344CB8AC3E}">
        <p14:creationId xmlns:p14="http://schemas.microsoft.com/office/powerpoint/2010/main" val="268630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A49DA-5372-4328-9CC5-3025C18C612E}" type="slidenum">
              <a:rPr lang="en-US" smtClean="0"/>
              <a:t>1</a:t>
            </a:fld>
            <a:endParaRPr lang="en-US"/>
          </a:p>
        </p:txBody>
      </p:sp>
    </p:spTree>
    <p:extLst>
      <p:ext uri="{BB962C8B-B14F-4D97-AF65-F5344CB8AC3E}">
        <p14:creationId xmlns:p14="http://schemas.microsoft.com/office/powerpoint/2010/main" val="12574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773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A49DA-5372-4328-9CC5-3025C18C612E}" type="slidenum">
              <a:rPr lang="en-US" smtClean="0"/>
              <a:t>25</a:t>
            </a:fld>
            <a:endParaRPr lang="en-US"/>
          </a:p>
        </p:txBody>
      </p:sp>
    </p:spTree>
    <p:extLst>
      <p:ext uri="{BB962C8B-B14F-4D97-AF65-F5344CB8AC3E}">
        <p14:creationId xmlns:p14="http://schemas.microsoft.com/office/powerpoint/2010/main" val="209419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08CBF8-DF99-479D-AD2E-39903DC817D7}"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146640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8BB418-5488-4FC5-B482-D5C06A718FA7}"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41546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8F189-06FE-4DD0-9288-A38723D98B9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8944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991B1F-CFCF-425B-8527-77BDFB4D3BC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375100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269C2FB-3EC6-4239-B3A9-EC864CA904DE}"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906074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D08D8A-54D2-4066-873A-4098B959329E}"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251091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7E7C87-E1A8-47EF-9859-91C1F3785F35}"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197048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19DE84-F22D-4DF8-B496-048BA53F0140}"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254434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F34A005-8942-4392-AED5-751FDE63EEF4}" type="datetime1">
              <a:rPr lang="en-US" smtClean="0"/>
              <a:t>5/11/2023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976311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4BAB18-DDFD-47EE-A2FA-14E5E94D4045}" type="datetime1">
              <a:rPr lang="en-US" smtClean="0"/>
              <a:t>5/11/2023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075497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44060CF-225E-4D83-8241-CABA66186097}" type="datetime1">
              <a:rPr lang="en-US" smtClean="0"/>
              <a:t>5/11/2023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816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A5F589-24B1-4021-AAB8-4B09B9C64ED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4132893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A03517-D32B-41B5-8B65-00F4D2F0CDC5}"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22545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3E676-ADDE-4DA7-BBA4-F036F6E25255}"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901000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8D8CF9-8294-4982-8EE9-0AC319D21A91}"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859108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934609-37BC-4B6E-8715-43893B6C7DB3}"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9567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C2C8C-6836-401B-9D16-C4FC6EA7F1A7}"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143819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292034-BA90-4713-B983-AB391B5671D2}" type="datetime1">
              <a:rPr lang="en-US" smtClean="0"/>
              <a:t>5/11/2023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762593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5626F0-32A4-4DD2-962B-70970427433D}" type="datetime1">
              <a:rPr lang="en-US" smtClean="0"/>
              <a:t>5/11/2023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80625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4F3BB-2FE8-4CC0-B3ED-C92FEBEA296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785194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9C1D12-76D5-4BDB-97C2-4F3D5148354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012329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CCD58B-4961-4AA5-A714-68B9FB54EDBE}" type="datetime1">
              <a:rPr lang="en-US" smtClean="0"/>
              <a:t>5/11/2023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6A97F4E-B250-49D1-9AB8-69D33F93497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13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F6F7C7-84CD-4679-91EB-D3519DE17036}"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9713921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92239-0979-4FA6-BED3-F4843942570A}"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039582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69E0DE-69F2-4200-AF58-086DC9CD826B}"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121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EC661F-D3E0-450E-B4D1-585F6C69F536}"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557003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A6DF9C-CAC7-4311-90E1-DF8C58EAE474}"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4528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9E214-B835-4B7E-A778-3DA258C7C47C}" type="datetime1">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97F4E-B250-49D1-9AB8-69D33F93497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127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15AB4-DF5C-4BC8-959F-99980515DBBC}" type="datetime1">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247366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BEDA89-02EA-4ABC-8E45-C0CB595B1789}"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14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51FAC9-8764-49C3-949E-87A4C63D9FAA}"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6761655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442F3-84F8-44DF-83CD-1A51A149D806}"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932939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63AE2A-F8E8-4719-A17D-0D6ECDAB0E20}"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148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88B1D9-AE5E-4BE9-A308-AA872E71DB4E}"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751463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A47585-777A-41B0-A239-6DCCC723770C}"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28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CF40-ACAE-4646-919F-C08D18AFCE68}"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4074687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C7A42B-5BBA-4930-8385-97A11606B07C}"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9602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F8363-83F1-4E61-8D86-6F12925121F5}"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8669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C2B28-7FF4-4569-80E9-978AD7326707}"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51504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4750D-10B0-457B-8479-B520ED2E03B1}"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0037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ED5E71E-3B8A-4CA9-AE41-63B2500F6CBA}" type="datetime1">
              <a:rPr lang="en-US" smtClean="0"/>
              <a:t>5/11/2023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0315984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8435B6-8D6E-4AAD-9439-6952389B57C8}"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3833130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DC1C5-2600-4BFA-8D22-7FD6C8ABC53E}"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5180373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4AB8CF-7BDB-49AD-B211-9A9ECF46CC17}"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7855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6AD1FE-7E6B-4237-A999-D8D874D7B919}"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6147914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014536-B400-493C-8923-1811237503BE}"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415052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C3B83B-B28A-4348-9931-6067B2008CDD}" type="datetime1">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1959913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06A20-F7A2-4304-BDFB-5A398C7EC7E9}" type="datetime1">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41678685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58AE9E-6D3D-4E5F-8801-79F4CB348C57}"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8056998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69BD92-7A46-47D4-ACC0-937447C4A9A5}"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002404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0EF9CB-B9F9-4FE0-9C85-CFCD6772E0E3}"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036509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6F48CFA-F11D-4AA3-B444-5685251768BC}"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4126377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F87B211-90D3-4EA5-9F77-39C86A9644EB}"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81285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3F978-DCE8-48DC-9EB6-4B092D638C73}"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2337443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E6B1ACE-DAB2-453E-AE96-12DA27ADDA64}"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36371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9D906E-C9D4-41B7-9085-0BC633DB8393}" type="datetime1">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3312744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F2CEC7A-531F-4B78-8FAB-634F3DE52623}" type="datetime1">
              <a:rPr lang="en-US" smtClean="0"/>
              <a:t>5/11/2023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6185233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A588537-2EBD-4372-BDA1-705075FD5162}"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379362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D515F5A-9398-4107-856A-B14477FE658D}"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6278173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D63010-AE03-4035-8743-4555CBE6D4B5}"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3779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B55B8D-66EF-4631-B6FA-61F830E7EB69}"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6047130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76A0F8-5514-4BF6-A3F5-75877087D796}"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570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09325-416E-49F6-B790-2A87680CFE21}"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9980874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4CE09-FCF7-4798-A07E-231963119906}"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34440854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3F668A-650B-4666-ABDE-3B7F24D9E5E2}" type="datetime1">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9124894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4AF7633-2D5D-49BF-9E4A-74E0323282C5}" type="datetime1">
              <a:rPr lang="en-US" smtClean="0"/>
              <a:t>5/11/2023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50484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734A9C-3A55-4310-A2E3-64CE9A4C00FA}" type="datetime1">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0579306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BA7BC34-DE04-4252-9B9C-A7F6A8100B1D}" type="datetime1">
              <a:rPr lang="en-US" smtClean="0"/>
              <a:t>5/11/2023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A97F4E-B250-49D1-9AB8-69D33F934973}" type="slidenum">
              <a:rPr lang="en-US" smtClean="0"/>
              <a:t>‹#›</a:t>
            </a:fld>
            <a:endParaRPr lang="en-US"/>
          </a:p>
        </p:txBody>
      </p:sp>
    </p:spTree>
    <p:extLst>
      <p:ext uri="{BB962C8B-B14F-4D97-AF65-F5344CB8AC3E}">
        <p14:creationId xmlns:p14="http://schemas.microsoft.com/office/powerpoint/2010/main" val="9315310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3B770E-1A3E-49F6-8E88-692B083F5203}"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475136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33387-936F-43D1-9B90-A65ED7BD425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9811378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780629-FF04-40FC-AFED-1F35F311AE43}"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2369708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2EBAA-49C3-4D80-A942-C246E616FEE5}"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140372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0616F1-BDCC-4F7B-9024-E706EE8B154A}"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97F4E-B250-49D1-9AB8-69D33F934973}" type="slidenum">
              <a:rPr lang="en-US" smtClean="0"/>
              <a:t>‹#›</a:t>
            </a:fld>
            <a:endParaRPr lang="en-US"/>
          </a:p>
        </p:txBody>
      </p:sp>
    </p:spTree>
    <p:extLst>
      <p:ext uri="{BB962C8B-B14F-4D97-AF65-F5344CB8AC3E}">
        <p14:creationId xmlns:p14="http://schemas.microsoft.com/office/powerpoint/2010/main" val="83248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jpe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6FDB7-F6B0-40F7-A28B-5CC6868A6321}" type="datetime1">
              <a:rPr lang="en-US" smtClean="0"/>
              <a:t>5/11/2023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97F4E-B250-49D1-9AB8-69D33F934973}" type="slidenum">
              <a:rPr lang="en-US" smtClean="0"/>
              <a:t>‹#›</a:t>
            </a:fld>
            <a:endParaRPr lang="en-US"/>
          </a:p>
        </p:txBody>
      </p:sp>
    </p:spTree>
    <p:extLst>
      <p:ext uri="{BB962C8B-B14F-4D97-AF65-F5344CB8AC3E}">
        <p14:creationId xmlns:p14="http://schemas.microsoft.com/office/powerpoint/2010/main" val="263337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2194B69-DC5C-4853-9276-F907EF7BA382}" type="datetime1">
              <a:rPr lang="en-US" smtClean="0"/>
              <a:t>5/11/2023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6A97F4E-B250-49D1-9AB8-69D33F934973}" type="slidenum">
              <a:rPr lang="en-US" smtClean="0"/>
              <a:t>‹#›</a:t>
            </a:fld>
            <a:endParaRPr lang="en-US"/>
          </a:p>
        </p:txBody>
      </p:sp>
    </p:spTree>
    <p:extLst>
      <p:ext uri="{BB962C8B-B14F-4D97-AF65-F5344CB8AC3E}">
        <p14:creationId xmlns:p14="http://schemas.microsoft.com/office/powerpoint/2010/main" val="31702900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36E638-8E87-4CF4-87BD-74260E8CBED6}" type="datetime1">
              <a:rPr lang="en-US" smtClean="0"/>
              <a:t>5/11/2023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A97F4E-B250-49D1-9AB8-69D33F934973}" type="slidenum">
              <a:rPr lang="en-US" smtClean="0"/>
              <a:t>‹#›</a:t>
            </a:fld>
            <a:endParaRPr lang="en-US"/>
          </a:p>
        </p:txBody>
      </p:sp>
    </p:spTree>
    <p:extLst>
      <p:ext uri="{BB962C8B-B14F-4D97-AF65-F5344CB8AC3E}">
        <p14:creationId xmlns:p14="http://schemas.microsoft.com/office/powerpoint/2010/main" val="12735859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E79476E-1E98-4E88-8022-DC9E43A40637}" type="datetime1">
              <a:rPr lang="en-US" smtClean="0"/>
              <a:t>5/11/2023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6A97F4E-B250-49D1-9AB8-69D33F934973}" type="slidenum">
              <a:rPr lang="en-US" smtClean="0"/>
              <a:t>‹#›</a:t>
            </a:fld>
            <a:endParaRPr lang="en-US"/>
          </a:p>
        </p:txBody>
      </p:sp>
    </p:spTree>
    <p:extLst>
      <p:ext uri="{BB962C8B-B14F-4D97-AF65-F5344CB8AC3E}">
        <p14:creationId xmlns:p14="http://schemas.microsoft.com/office/powerpoint/2010/main" val="34757916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16FDB7-F6B0-40F7-A28B-5CC6868A6321}" type="datetime1">
              <a:rPr lang="en-US" smtClean="0"/>
              <a:t>5/11/2023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6A97F4E-B250-49D1-9AB8-69D33F93497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3683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6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tiff"/><Relationship Id="rId4" Type="http://schemas.openxmlformats.org/officeDocument/2006/relationships/image" Target="../media/image72.tiff"/></Relationships>
</file>

<file path=ppt/slides/_rels/slide22.xml.rels><?xml version="1.0" encoding="UTF-8" standalone="yes"?>
<Relationships xmlns="http://schemas.openxmlformats.org/package/2006/relationships"><Relationship Id="rId3" Type="http://schemas.openxmlformats.org/officeDocument/2006/relationships/image" Target="../media/image75.tif"/><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76.tif"/></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28.jpeg"/><Relationship Id="rId7"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tif"/><Relationship Id="rId9" Type="http://schemas.openxmlformats.org/officeDocument/2006/relationships/image" Target="../media/image87.jpeg"/></Relationships>
</file>

<file path=ppt/slides/_rels/slide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tif"/><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2.tif"/><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46.xml"/><Relationship Id="rId6" Type="http://schemas.openxmlformats.org/officeDocument/2006/relationships/image" Target="../media/image18.png"/><Relationship Id="rId5" Type="http://schemas.openxmlformats.org/officeDocument/2006/relationships/image" Target="../media/image19.svg"/><Relationship Id="rId4" Type="http://schemas.openxmlformats.org/officeDocument/2006/relationships/image" Target="../media/image17.png"/><Relationship Id="rId9"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97.jpeg"/><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6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4863E02-C8B8-4C4E-ABDD-D897058F3BA7}"/>
              </a:ext>
            </a:extLst>
          </p:cNvPr>
          <p:cNvSpPr/>
          <p:nvPr/>
        </p:nvSpPr>
        <p:spPr>
          <a:xfrm>
            <a:off x="0" y="0"/>
            <a:ext cx="12192000" cy="6858000"/>
          </a:xfrm>
          <a:prstGeom prst="rect">
            <a:avLst/>
          </a:prstGeom>
          <a:blipFill dpi="0" rotWithShape="1">
            <a:blip r:embed="rId3">
              <a:alphaModFix amt="4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 xmlns:a16="http://schemas.microsoft.com/office/drawing/2014/main" id="{625025CB-CC17-460C-A73B-4BDDD7A196F5}"/>
              </a:ext>
            </a:extLst>
          </p:cNvPr>
          <p:cNvSpPr/>
          <p:nvPr/>
        </p:nvSpPr>
        <p:spPr>
          <a:xfrm>
            <a:off x="5142632" y="2063416"/>
            <a:ext cx="2283058" cy="2771274"/>
          </a:xfrm>
          <a:custGeom>
            <a:avLst/>
            <a:gdLst>
              <a:gd name="connsiteX0" fmla="*/ 0 w 4026090"/>
              <a:gd name="connsiteY0" fmla="*/ 0 h 3957850"/>
              <a:gd name="connsiteX1" fmla="*/ 2006221 w 4026090"/>
              <a:gd name="connsiteY1" fmla="*/ 0 h 3957850"/>
              <a:gd name="connsiteX2" fmla="*/ 4026090 w 4026090"/>
              <a:gd name="connsiteY2" fmla="*/ 1978925 h 3957850"/>
              <a:gd name="connsiteX3" fmla="*/ 2006221 w 4026090"/>
              <a:gd name="connsiteY3" fmla="*/ 3957850 h 3957850"/>
              <a:gd name="connsiteX4" fmla="*/ 0 w 4026090"/>
              <a:gd name="connsiteY4" fmla="*/ 3957850 h 3957850"/>
              <a:gd name="connsiteX5" fmla="*/ 2019869 w 4026090"/>
              <a:gd name="connsiteY5" fmla="*/ 1978925 h 395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6090" h="3957850">
                <a:moveTo>
                  <a:pt x="0" y="0"/>
                </a:moveTo>
                <a:lnTo>
                  <a:pt x="2006221" y="0"/>
                </a:lnTo>
                <a:lnTo>
                  <a:pt x="4026090" y="1978925"/>
                </a:lnTo>
                <a:lnTo>
                  <a:pt x="2006221" y="3957850"/>
                </a:lnTo>
                <a:lnTo>
                  <a:pt x="0" y="3957850"/>
                </a:lnTo>
                <a:lnTo>
                  <a:pt x="2019869" y="1978925"/>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 xmlns:a16="http://schemas.microsoft.com/office/drawing/2014/main" id="{2BB88F95-A1B1-4DEE-B5FE-2BE46B43FF3E}"/>
              </a:ext>
            </a:extLst>
          </p:cNvPr>
          <p:cNvSpPr/>
          <p:nvPr/>
        </p:nvSpPr>
        <p:spPr>
          <a:xfrm>
            <a:off x="9448800" y="2043363"/>
            <a:ext cx="2534653" cy="2771274"/>
          </a:xfrm>
          <a:custGeom>
            <a:avLst/>
            <a:gdLst>
              <a:gd name="connsiteX0" fmla="*/ 0 w 4026090"/>
              <a:gd name="connsiteY0" fmla="*/ 0 h 3957850"/>
              <a:gd name="connsiteX1" fmla="*/ 2006221 w 4026090"/>
              <a:gd name="connsiteY1" fmla="*/ 0 h 3957850"/>
              <a:gd name="connsiteX2" fmla="*/ 4026090 w 4026090"/>
              <a:gd name="connsiteY2" fmla="*/ 1978925 h 3957850"/>
              <a:gd name="connsiteX3" fmla="*/ 2006221 w 4026090"/>
              <a:gd name="connsiteY3" fmla="*/ 3957850 h 3957850"/>
              <a:gd name="connsiteX4" fmla="*/ 0 w 4026090"/>
              <a:gd name="connsiteY4" fmla="*/ 3957850 h 3957850"/>
              <a:gd name="connsiteX5" fmla="*/ 2019869 w 4026090"/>
              <a:gd name="connsiteY5" fmla="*/ 1978925 h 395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6090" h="3957850">
                <a:moveTo>
                  <a:pt x="0" y="0"/>
                </a:moveTo>
                <a:lnTo>
                  <a:pt x="2006221" y="0"/>
                </a:lnTo>
                <a:lnTo>
                  <a:pt x="4026090" y="1978925"/>
                </a:lnTo>
                <a:lnTo>
                  <a:pt x="2006221" y="3957850"/>
                </a:lnTo>
                <a:lnTo>
                  <a:pt x="0" y="3957850"/>
                </a:lnTo>
                <a:lnTo>
                  <a:pt x="2019869" y="1978925"/>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 xmlns:a16="http://schemas.microsoft.com/office/drawing/2014/main" id="{E492FE77-47DC-4FD3-99FD-757083503BA1}"/>
              </a:ext>
            </a:extLst>
          </p:cNvPr>
          <p:cNvSpPr/>
          <p:nvPr/>
        </p:nvSpPr>
        <p:spPr>
          <a:xfrm>
            <a:off x="5211311" y="1159481"/>
            <a:ext cx="6451869" cy="4579144"/>
          </a:xfrm>
          <a:custGeom>
            <a:avLst/>
            <a:gdLst>
              <a:gd name="connsiteX0" fmla="*/ 0 w 8603666"/>
              <a:gd name="connsiteY0" fmla="*/ 310646 h 4579144"/>
              <a:gd name="connsiteX1" fmla="*/ 2006221 w 8603666"/>
              <a:gd name="connsiteY1" fmla="*/ 310646 h 4579144"/>
              <a:gd name="connsiteX2" fmla="*/ 4026090 w 8603666"/>
              <a:gd name="connsiteY2" fmla="*/ 2289571 h 4579144"/>
              <a:gd name="connsiteX3" fmla="*/ 2006221 w 8603666"/>
              <a:gd name="connsiteY3" fmla="*/ 4268496 h 4579144"/>
              <a:gd name="connsiteX4" fmla="*/ 0 w 8603666"/>
              <a:gd name="connsiteY4" fmla="*/ 4268496 h 4579144"/>
              <a:gd name="connsiteX5" fmla="*/ 2019869 w 8603666"/>
              <a:gd name="connsiteY5" fmla="*/ 2289571 h 4579144"/>
              <a:gd name="connsiteX6" fmla="*/ 1879081 w 8603666"/>
              <a:gd name="connsiteY6" fmla="*/ 144822 h 4579144"/>
              <a:gd name="connsiteX7" fmla="*/ 4053412 w 8603666"/>
              <a:gd name="connsiteY7" fmla="*/ 144822 h 4579144"/>
              <a:gd name="connsiteX8" fmla="*/ 6242534 w 8603666"/>
              <a:gd name="connsiteY8" fmla="*/ 2289570 h 4579144"/>
              <a:gd name="connsiteX9" fmla="*/ 4053412 w 8603666"/>
              <a:gd name="connsiteY9" fmla="*/ 4434317 h 4579144"/>
              <a:gd name="connsiteX10" fmla="*/ 1879081 w 8603666"/>
              <a:gd name="connsiteY10" fmla="*/ 4434317 h 4579144"/>
              <a:gd name="connsiteX11" fmla="*/ 4068203 w 8603666"/>
              <a:gd name="connsiteY11" fmla="*/ 2289570 h 4579144"/>
              <a:gd name="connsiteX12" fmla="*/ 3945570 w 8603666"/>
              <a:gd name="connsiteY12" fmla="*/ 0 h 4579144"/>
              <a:gd name="connsiteX13" fmla="*/ 6266723 w 8603666"/>
              <a:gd name="connsiteY13" fmla="*/ 0 h 4579144"/>
              <a:gd name="connsiteX14" fmla="*/ 8603666 w 8603666"/>
              <a:gd name="connsiteY14" fmla="*/ 2289572 h 4579144"/>
              <a:gd name="connsiteX15" fmla="*/ 6266723 w 8603666"/>
              <a:gd name="connsiteY15" fmla="*/ 4579144 h 4579144"/>
              <a:gd name="connsiteX16" fmla="*/ 3945570 w 8603666"/>
              <a:gd name="connsiteY16" fmla="*/ 4579144 h 4579144"/>
              <a:gd name="connsiteX17" fmla="*/ 6282513 w 8603666"/>
              <a:gd name="connsiteY17" fmla="*/ 2289572 h 457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3666" h="4579144">
                <a:moveTo>
                  <a:pt x="0" y="310646"/>
                </a:moveTo>
                <a:lnTo>
                  <a:pt x="2006221" y="310646"/>
                </a:lnTo>
                <a:lnTo>
                  <a:pt x="4026090" y="2289571"/>
                </a:lnTo>
                <a:lnTo>
                  <a:pt x="2006221" y="4268496"/>
                </a:lnTo>
                <a:lnTo>
                  <a:pt x="0" y="4268496"/>
                </a:lnTo>
                <a:lnTo>
                  <a:pt x="2019869" y="2289571"/>
                </a:lnTo>
                <a:close/>
                <a:moveTo>
                  <a:pt x="1879081" y="144822"/>
                </a:moveTo>
                <a:lnTo>
                  <a:pt x="4053412" y="144822"/>
                </a:lnTo>
                <a:lnTo>
                  <a:pt x="6242534" y="2289570"/>
                </a:lnTo>
                <a:lnTo>
                  <a:pt x="4053412" y="4434317"/>
                </a:lnTo>
                <a:lnTo>
                  <a:pt x="1879081" y="4434317"/>
                </a:lnTo>
                <a:lnTo>
                  <a:pt x="4068203" y="2289570"/>
                </a:lnTo>
                <a:close/>
                <a:moveTo>
                  <a:pt x="3945570" y="0"/>
                </a:moveTo>
                <a:lnTo>
                  <a:pt x="6266723" y="0"/>
                </a:lnTo>
                <a:lnTo>
                  <a:pt x="8603666" y="2289572"/>
                </a:lnTo>
                <a:lnTo>
                  <a:pt x="6266723" y="4579144"/>
                </a:lnTo>
                <a:lnTo>
                  <a:pt x="3945570" y="4579144"/>
                </a:lnTo>
                <a:lnTo>
                  <a:pt x="6282513" y="2289572"/>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 xmlns:a16="http://schemas.microsoft.com/office/drawing/2014/main" id="{C3F6F6F8-0488-431A-8942-5187C4FEE8B7}"/>
              </a:ext>
            </a:extLst>
          </p:cNvPr>
          <p:cNvSpPr/>
          <p:nvPr/>
        </p:nvSpPr>
        <p:spPr>
          <a:xfrm>
            <a:off x="5371447" y="1088087"/>
            <a:ext cx="6451869" cy="4579144"/>
          </a:xfrm>
          <a:custGeom>
            <a:avLst/>
            <a:gdLst>
              <a:gd name="connsiteX0" fmla="*/ 0 w 8603666"/>
              <a:gd name="connsiteY0" fmla="*/ 310646 h 4579144"/>
              <a:gd name="connsiteX1" fmla="*/ 2006221 w 8603666"/>
              <a:gd name="connsiteY1" fmla="*/ 310646 h 4579144"/>
              <a:gd name="connsiteX2" fmla="*/ 4026090 w 8603666"/>
              <a:gd name="connsiteY2" fmla="*/ 2289571 h 4579144"/>
              <a:gd name="connsiteX3" fmla="*/ 2006221 w 8603666"/>
              <a:gd name="connsiteY3" fmla="*/ 4268496 h 4579144"/>
              <a:gd name="connsiteX4" fmla="*/ 0 w 8603666"/>
              <a:gd name="connsiteY4" fmla="*/ 4268496 h 4579144"/>
              <a:gd name="connsiteX5" fmla="*/ 2019869 w 8603666"/>
              <a:gd name="connsiteY5" fmla="*/ 2289571 h 4579144"/>
              <a:gd name="connsiteX6" fmla="*/ 1879081 w 8603666"/>
              <a:gd name="connsiteY6" fmla="*/ 144822 h 4579144"/>
              <a:gd name="connsiteX7" fmla="*/ 4053412 w 8603666"/>
              <a:gd name="connsiteY7" fmla="*/ 144822 h 4579144"/>
              <a:gd name="connsiteX8" fmla="*/ 6242534 w 8603666"/>
              <a:gd name="connsiteY8" fmla="*/ 2289570 h 4579144"/>
              <a:gd name="connsiteX9" fmla="*/ 4053412 w 8603666"/>
              <a:gd name="connsiteY9" fmla="*/ 4434317 h 4579144"/>
              <a:gd name="connsiteX10" fmla="*/ 1879081 w 8603666"/>
              <a:gd name="connsiteY10" fmla="*/ 4434317 h 4579144"/>
              <a:gd name="connsiteX11" fmla="*/ 4068203 w 8603666"/>
              <a:gd name="connsiteY11" fmla="*/ 2289570 h 4579144"/>
              <a:gd name="connsiteX12" fmla="*/ 3945570 w 8603666"/>
              <a:gd name="connsiteY12" fmla="*/ 0 h 4579144"/>
              <a:gd name="connsiteX13" fmla="*/ 6266723 w 8603666"/>
              <a:gd name="connsiteY13" fmla="*/ 0 h 4579144"/>
              <a:gd name="connsiteX14" fmla="*/ 8603666 w 8603666"/>
              <a:gd name="connsiteY14" fmla="*/ 2289572 h 4579144"/>
              <a:gd name="connsiteX15" fmla="*/ 6266723 w 8603666"/>
              <a:gd name="connsiteY15" fmla="*/ 4579144 h 4579144"/>
              <a:gd name="connsiteX16" fmla="*/ 3945570 w 8603666"/>
              <a:gd name="connsiteY16" fmla="*/ 4579144 h 4579144"/>
              <a:gd name="connsiteX17" fmla="*/ 6282513 w 8603666"/>
              <a:gd name="connsiteY17" fmla="*/ 2289572 h 457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3666" h="4579144">
                <a:moveTo>
                  <a:pt x="0" y="310646"/>
                </a:moveTo>
                <a:lnTo>
                  <a:pt x="2006221" y="310646"/>
                </a:lnTo>
                <a:lnTo>
                  <a:pt x="4026090" y="2289571"/>
                </a:lnTo>
                <a:lnTo>
                  <a:pt x="2006221" y="4268496"/>
                </a:lnTo>
                <a:lnTo>
                  <a:pt x="0" y="4268496"/>
                </a:lnTo>
                <a:lnTo>
                  <a:pt x="2019869" y="2289571"/>
                </a:lnTo>
                <a:close/>
                <a:moveTo>
                  <a:pt x="1879081" y="144822"/>
                </a:moveTo>
                <a:lnTo>
                  <a:pt x="4053412" y="144822"/>
                </a:lnTo>
                <a:lnTo>
                  <a:pt x="6242534" y="2289570"/>
                </a:lnTo>
                <a:lnTo>
                  <a:pt x="4053412" y="4434317"/>
                </a:lnTo>
                <a:lnTo>
                  <a:pt x="1879081" y="4434317"/>
                </a:lnTo>
                <a:lnTo>
                  <a:pt x="4068203" y="2289570"/>
                </a:lnTo>
                <a:close/>
                <a:moveTo>
                  <a:pt x="3945570" y="0"/>
                </a:moveTo>
                <a:lnTo>
                  <a:pt x="6266723" y="0"/>
                </a:lnTo>
                <a:lnTo>
                  <a:pt x="8603666" y="2289572"/>
                </a:lnTo>
                <a:lnTo>
                  <a:pt x="6266723" y="4579144"/>
                </a:lnTo>
                <a:lnTo>
                  <a:pt x="3945570" y="4579144"/>
                </a:lnTo>
                <a:lnTo>
                  <a:pt x="6282513" y="2289572"/>
                </a:lnTo>
                <a:close/>
              </a:path>
            </a:pathLst>
          </a:custGeom>
          <a:blipFill dpi="0" rotWithShape="1">
            <a:blip r:embed="rId5">
              <a:alphaModFix amt="16000"/>
              <a:extLst>
                <a:ext uri="{BEBA8EAE-BF5A-486C-A8C5-ECC9F3942E4B}">
                  <a14:imgProps xmlns:a14="http://schemas.microsoft.com/office/drawing/2010/main">
                    <a14:imgLayer r:embed="rId6">
                      <a14:imgEffect>
                        <a14:sharpenSoften amount="-6000"/>
                      </a14:imgEffect>
                      <a14:imgEffect>
                        <a14:colorTemperature colorTemp="6682"/>
                      </a14:imgEffect>
                      <a14:imgEffect>
                        <a14:saturation sat="210000"/>
                      </a14:imgEffect>
                      <a14:imgEffect>
                        <a14:brightnessContrast bright="-39000" contrast="7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 xmlns:a16="http://schemas.microsoft.com/office/drawing/2014/main" id="{AA8962FF-0C49-4572-BA0A-0F1D3D40A0B5}"/>
              </a:ext>
            </a:extLst>
          </p:cNvPr>
          <p:cNvSpPr/>
          <p:nvPr/>
        </p:nvSpPr>
        <p:spPr>
          <a:xfrm>
            <a:off x="7136119" y="422851"/>
            <a:ext cx="579142" cy="569326"/>
          </a:xfrm>
          <a:custGeom>
            <a:avLst/>
            <a:gdLst>
              <a:gd name="connsiteX0" fmla="*/ 0 w 4026090"/>
              <a:gd name="connsiteY0" fmla="*/ 0 h 3957850"/>
              <a:gd name="connsiteX1" fmla="*/ 2006221 w 4026090"/>
              <a:gd name="connsiteY1" fmla="*/ 0 h 3957850"/>
              <a:gd name="connsiteX2" fmla="*/ 4026090 w 4026090"/>
              <a:gd name="connsiteY2" fmla="*/ 1978925 h 3957850"/>
              <a:gd name="connsiteX3" fmla="*/ 2006221 w 4026090"/>
              <a:gd name="connsiteY3" fmla="*/ 3957850 h 3957850"/>
              <a:gd name="connsiteX4" fmla="*/ 0 w 4026090"/>
              <a:gd name="connsiteY4" fmla="*/ 3957850 h 3957850"/>
              <a:gd name="connsiteX5" fmla="*/ 2019869 w 4026090"/>
              <a:gd name="connsiteY5" fmla="*/ 1978925 h 395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6090" h="3957850">
                <a:moveTo>
                  <a:pt x="0" y="0"/>
                </a:moveTo>
                <a:lnTo>
                  <a:pt x="2006221" y="0"/>
                </a:lnTo>
                <a:lnTo>
                  <a:pt x="4026090" y="1978925"/>
                </a:lnTo>
                <a:lnTo>
                  <a:pt x="2006221" y="3957850"/>
                </a:lnTo>
                <a:lnTo>
                  <a:pt x="0" y="3957850"/>
                </a:lnTo>
                <a:lnTo>
                  <a:pt x="2019869" y="1978925"/>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 xmlns:a16="http://schemas.microsoft.com/office/drawing/2014/main" id="{4357863F-3BD7-45B3-BDF0-F0F7977DB1B2}"/>
              </a:ext>
            </a:extLst>
          </p:cNvPr>
          <p:cNvSpPr/>
          <p:nvPr/>
        </p:nvSpPr>
        <p:spPr>
          <a:xfrm>
            <a:off x="5708791" y="5548302"/>
            <a:ext cx="387209" cy="380646"/>
          </a:xfrm>
          <a:custGeom>
            <a:avLst/>
            <a:gdLst>
              <a:gd name="connsiteX0" fmla="*/ 0 w 4026090"/>
              <a:gd name="connsiteY0" fmla="*/ 0 h 3957850"/>
              <a:gd name="connsiteX1" fmla="*/ 2006221 w 4026090"/>
              <a:gd name="connsiteY1" fmla="*/ 0 h 3957850"/>
              <a:gd name="connsiteX2" fmla="*/ 4026090 w 4026090"/>
              <a:gd name="connsiteY2" fmla="*/ 1978925 h 3957850"/>
              <a:gd name="connsiteX3" fmla="*/ 2006221 w 4026090"/>
              <a:gd name="connsiteY3" fmla="*/ 3957850 h 3957850"/>
              <a:gd name="connsiteX4" fmla="*/ 0 w 4026090"/>
              <a:gd name="connsiteY4" fmla="*/ 3957850 h 3957850"/>
              <a:gd name="connsiteX5" fmla="*/ 2019869 w 4026090"/>
              <a:gd name="connsiteY5" fmla="*/ 1978925 h 395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6090" h="3957850">
                <a:moveTo>
                  <a:pt x="0" y="0"/>
                </a:moveTo>
                <a:lnTo>
                  <a:pt x="2006221" y="0"/>
                </a:lnTo>
                <a:lnTo>
                  <a:pt x="4026090" y="1978925"/>
                </a:lnTo>
                <a:lnTo>
                  <a:pt x="2006221" y="3957850"/>
                </a:lnTo>
                <a:lnTo>
                  <a:pt x="0" y="3957850"/>
                </a:lnTo>
                <a:lnTo>
                  <a:pt x="2019869" y="197892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CFBFC4DA-CB0F-46B5-95CC-44C5ECF7813A}"/>
              </a:ext>
            </a:extLst>
          </p:cNvPr>
          <p:cNvSpPr txBox="1"/>
          <p:nvPr/>
        </p:nvSpPr>
        <p:spPr>
          <a:xfrm>
            <a:off x="517437" y="2346607"/>
            <a:ext cx="4854010" cy="2062103"/>
          </a:xfrm>
          <a:prstGeom prst="rect">
            <a:avLst/>
          </a:prstGeom>
          <a:noFill/>
          <a:ln>
            <a:noFill/>
          </a:ln>
        </p:spPr>
        <p:txBody>
          <a:bodyPr wrap="square" rtlCol="0">
            <a:spAutoFit/>
          </a:bodyPr>
          <a:lstStyle/>
          <a:p>
            <a:pPr algn="ctr"/>
            <a:r>
              <a:rPr lang="en-US" sz="3200" dirty="0">
                <a:solidFill>
                  <a:srgbClr val="002060"/>
                </a:solidFill>
                <a:latin typeface="Times New Roman" panose="02020603050405020304" pitchFamily="18" charset="0"/>
                <a:cs typeface="Times New Roman" panose="02020603050405020304" pitchFamily="18" charset="0"/>
              </a:rPr>
              <a:t>  DEVELOPMENT OF</a:t>
            </a:r>
          </a:p>
          <a:p>
            <a:pPr algn="ctr"/>
            <a:r>
              <a:rPr lang="en-US" sz="3200" dirty="0">
                <a:solidFill>
                  <a:srgbClr val="002060"/>
                </a:solidFill>
                <a:latin typeface="Times New Roman" panose="02020603050405020304" pitchFamily="18" charset="0"/>
                <a:cs typeface="Times New Roman" panose="02020603050405020304" pitchFamily="18" charset="0"/>
              </a:rPr>
              <a:t>PVDF NANOCOMPOSITE BASED  FLEXIBLE STRAIN SENSORS</a:t>
            </a:r>
          </a:p>
        </p:txBody>
      </p:sp>
      <p:sp>
        <p:nvSpPr>
          <p:cNvPr id="4" name="TextBox 3"/>
          <p:cNvSpPr txBox="1"/>
          <p:nvPr/>
        </p:nvSpPr>
        <p:spPr>
          <a:xfrm>
            <a:off x="1043609" y="4784518"/>
            <a:ext cx="4087634" cy="1200329"/>
          </a:xfrm>
          <a:prstGeom prst="rect">
            <a:avLst/>
          </a:prstGeom>
          <a:noFill/>
        </p:spPr>
        <p:txBody>
          <a:bodyPr wrap="square" rtlCol="0">
            <a:spAutoFit/>
          </a:bodyPr>
          <a:lstStyle/>
          <a:p>
            <a:r>
              <a:rPr lang="en-US" dirty="0">
                <a:solidFill>
                  <a:srgbClr val="002060"/>
                </a:solidFill>
                <a:latin typeface="Gadugi" panose="020B0502040204020203" pitchFamily="34" charset="0"/>
                <a:ea typeface="Gadugi" panose="020B0502040204020203" pitchFamily="34" charset="0"/>
                <a:cs typeface="Times New Roman" panose="02020603050405020304" pitchFamily="18" charset="0"/>
              </a:rPr>
              <a:t>SRAVAN S SANKAR</a:t>
            </a:r>
          </a:p>
          <a:p>
            <a:r>
              <a:rPr lang="en-US" dirty="0">
                <a:solidFill>
                  <a:srgbClr val="002060"/>
                </a:solidFill>
                <a:latin typeface="Gadugi" panose="020B0502040204020203" pitchFamily="34" charset="0"/>
                <a:ea typeface="Gadugi" panose="020B0502040204020203" pitchFamily="34" charset="0"/>
                <a:cs typeface="Times New Roman" panose="02020603050405020304" pitchFamily="18" charset="0"/>
              </a:rPr>
              <a:t>2019UMT0168</a:t>
            </a:r>
          </a:p>
          <a:p>
            <a:endParaRPr lang="en-US" dirty="0">
              <a:solidFill>
                <a:srgbClr val="002060"/>
              </a:solidFill>
              <a:latin typeface="Gadugi" panose="020B0502040204020203" pitchFamily="34" charset="0"/>
              <a:ea typeface="Gadugi" panose="020B0502040204020203" pitchFamily="34" charset="0"/>
              <a:cs typeface="Times New Roman" panose="02020603050405020304" pitchFamily="18" charset="0"/>
            </a:endParaRPr>
          </a:p>
          <a:p>
            <a:r>
              <a:rPr lang="en-US" dirty="0">
                <a:solidFill>
                  <a:srgbClr val="002060"/>
                </a:solidFill>
                <a:latin typeface="Gadugi" panose="020B0502040204020203" pitchFamily="34" charset="0"/>
                <a:ea typeface="Gadugi" panose="020B0502040204020203" pitchFamily="34" charset="0"/>
                <a:cs typeface="Times New Roman" panose="02020603050405020304" pitchFamily="18" charset="0"/>
              </a:rPr>
              <a:t>INSTRUCTOR: RANI ROHINI</a:t>
            </a:r>
          </a:p>
        </p:txBody>
      </p:sp>
      <p:sp>
        <p:nvSpPr>
          <p:cNvPr id="3" name="Slide Number Placeholder 2"/>
          <p:cNvSpPr>
            <a:spLocks noGrp="1"/>
          </p:cNvSpPr>
          <p:nvPr>
            <p:ph type="sldNum" sz="quarter" idx="12"/>
          </p:nvPr>
        </p:nvSpPr>
        <p:spPr/>
        <p:txBody>
          <a:bodyPr/>
          <a:lstStyle/>
          <a:p>
            <a:fld id="{66A97F4E-B250-49D1-9AB8-69D33F934973}" type="slidenum">
              <a:rPr lang="en-US" smtClean="0"/>
              <a:t>1</a:t>
            </a:fld>
            <a:endParaRPr lang="en-US"/>
          </a:p>
        </p:txBody>
      </p:sp>
    </p:spTree>
    <p:extLst>
      <p:ext uri="{BB962C8B-B14F-4D97-AF65-F5344CB8AC3E}">
        <p14:creationId xmlns:p14="http://schemas.microsoft.com/office/powerpoint/2010/main" val="3665371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1703" y="312738"/>
            <a:ext cx="8021510" cy="598178"/>
          </a:xfrm>
          <a:solidFill>
            <a:schemeClr val="tx1"/>
          </a:solidFill>
          <a:ln>
            <a:solidFill>
              <a:schemeClr val="tx1"/>
            </a:solidFill>
          </a:ln>
        </p:spPr>
        <p:txBody>
          <a:bodyPr>
            <a:noAutofit/>
          </a:bodyPr>
          <a:lstStyle/>
          <a:p>
            <a:r>
              <a:rPr lang="en-US" sz="2400" dirty="0">
                <a:solidFill>
                  <a:schemeClr val="accent5">
                    <a:lumMod val="50000"/>
                  </a:schemeClr>
                </a:solidFill>
              </a:rPr>
              <a:t> </a:t>
            </a:r>
            <a:r>
              <a:rPr lang="en-US" sz="2400" dirty="0" smtClean="0">
                <a:solidFill>
                  <a:schemeClr val="accent5">
                    <a:lumMod val="50000"/>
                  </a:schemeClr>
                </a:solidFill>
              </a:rPr>
              <a:t>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SCHEMATIC </a:t>
            </a:r>
            <a:r>
              <a:rPr lang="en-US" sz="1600" dirty="0">
                <a:solidFill>
                  <a:schemeClr val="accent5">
                    <a:lumMod val="50000"/>
                  </a:schemeClr>
                </a:solidFill>
                <a:latin typeface="Times New Roman" panose="02020603050405020304" pitchFamily="18" charset="0"/>
                <a:cs typeface="Times New Roman" panose="02020603050405020304" pitchFamily="18" charset="0"/>
              </a:rPr>
              <a:t>FOR THE SYNTHESIS OF CNT- PVDF COMPOSITE FILM</a:t>
            </a:r>
          </a:p>
        </p:txBody>
      </p:sp>
      <p:pic>
        <p:nvPicPr>
          <p:cNvPr id="1026" name="Picture 2" descr="Water In A Beaker Clipart - ClipArt Best"/>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1047206"/>
            <a:ext cx="989561" cy="137760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6A97F4E-B250-49D1-9AB8-69D33F934973}" type="slidenum">
              <a:rPr lang="en-US" smtClean="0"/>
              <a:t>10</a:t>
            </a:fld>
            <a:endParaRPr lang="en-US"/>
          </a:p>
        </p:txBody>
      </p:sp>
      <p:pic>
        <p:nvPicPr>
          <p:cNvPr id="1028" name="Picture 4" descr="Beaker water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702" y="2578884"/>
            <a:ext cx="881783" cy="13487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4764886" y="2457393"/>
            <a:ext cx="1504857" cy="1591720"/>
          </a:xfrm>
          <a:prstGeom prst="rect">
            <a:avLst/>
          </a:prstGeom>
        </p:spPr>
      </p:pic>
      <p:sp>
        <p:nvSpPr>
          <p:cNvPr id="28" name="AutoShape 12" descr="374 Magnetic Stirrer Images, Stock Photos &amp; Vectors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8" descr="374 Magnetic Stirrer Images, Stock Photos &amp; Vectors | Shutterstoc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Lab equipment: magnetic stirrer pellet in a beaker of liqu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605" y="2265090"/>
            <a:ext cx="1411661" cy="197632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ette Retort stand Laboratory Chemistry Titration, Clamp, angle, cross  png | PNGEg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0669" y="2265090"/>
            <a:ext cx="968442" cy="17704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2424810"/>
            <a:ext cx="1314324" cy="1446550"/>
          </a:xfrm>
          <a:prstGeom prst="rect">
            <a:avLst/>
          </a:prstGeom>
          <a:noFill/>
        </p:spPr>
        <p:txBody>
          <a:bodyPr wrap="square" rtlCol="0">
            <a:spAutoFit/>
          </a:bodyPr>
          <a:lstStyle/>
          <a:p>
            <a:pPr algn="just"/>
            <a:r>
              <a:rPr lang="en-US" sz="1100" dirty="0">
                <a:solidFill>
                  <a:schemeClr val="bg1">
                    <a:lumMod val="95000"/>
                    <a:lumOff val="5000"/>
                  </a:schemeClr>
                </a:solidFill>
                <a:latin typeface="Segoe UI" panose="020B0502040204020203" pitchFamily="34" charset="0"/>
                <a:cs typeface="Segoe UI" panose="020B0502040204020203" pitchFamily="34" charset="0"/>
              </a:rPr>
              <a:t>CNT is dispersed in 30ml DMF initially by </a:t>
            </a:r>
            <a:r>
              <a:rPr lang="en-US" sz="1100" dirty="0">
                <a:solidFill>
                  <a:srgbClr val="FF0000"/>
                </a:solidFill>
                <a:latin typeface="Segoe UI" panose="020B0502040204020203" pitchFamily="34" charset="0"/>
                <a:cs typeface="Segoe UI" panose="020B0502040204020203" pitchFamily="34" charset="0"/>
              </a:rPr>
              <a:t>Probe sonication</a:t>
            </a:r>
            <a:r>
              <a:rPr lang="en-US" sz="1100" dirty="0">
                <a:solidFill>
                  <a:schemeClr val="bg1">
                    <a:lumMod val="95000"/>
                    <a:lumOff val="5000"/>
                  </a:schemeClr>
                </a:solidFill>
                <a:latin typeface="Segoe UI" panose="020B0502040204020203" pitchFamily="34" charset="0"/>
                <a:cs typeface="Segoe UI" panose="020B0502040204020203" pitchFamily="34" charset="0"/>
              </a:rPr>
              <a:t> and then by  UltrI sonication by heating at 50 DegC for 1 hr.</a:t>
            </a:r>
          </a:p>
        </p:txBody>
      </p:sp>
      <p:sp>
        <p:nvSpPr>
          <p:cNvPr id="4" name="TextBox 3"/>
          <p:cNvSpPr txBox="1"/>
          <p:nvPr/>
        </p:nvSpPr>
        <p:spPr>
          <a:xfrm>
            <a:off x="247829" y="1324598"/>
            <a:ext cx="1008404" cy="338554"/>
          </a:xfrm>
          <a:prstGeom prst="rect">
            <a:avLst/>
          </a:prstGeom>
          <a:noFill/>
        </p:spPr>
        <p:txBody>
          <a:bodyPr wrap="square" rtlCol="0">
            <a:spAutoFit/>
          </a:bodyPr>
          <a:lstStyle/>
          <a:p>
            <a:r>
              <a:rPr lang="en-US" sz="1600" dirty="0">
                <a:solidFill>
                  <a:srgbClr val="FF0000"/>
                </a:solidFill>
              </a:rPr>
              <a:t>SOLN A</a:t>
            </a:r>
          </a:p>
        </p:txBody>
      </p:sp>
      <p:sp>
        <p:nvSpPr>
          <p:cNvPr id="5" name="TextBox 4"/>
          <p:cNvSpPr txBox="1"/>
          <p:nvPr/>
        </p:nvSpPr>
        <p:spPr>
          <a:xfrm>
            <a:off x="59822" y="5406277"/>
            <a:ext cx="1196412" cy="938719"/>
          </a:xfrm>
          <a:prstGeom prst="rect">
            <a:avLst/>
          </a:prstGeom>
          <a:noFill/>
        </p:spPr>
        <p:txBody>
          <a:bodyPr wrap="square" rtlCol="0">
            <a:spAutoFit/>
          </a:bodyPr>
          <a:lstStyle/>
          <a:p>
            <a:pPr algn="just"/>
            <a:r>
              <a:rPr lang="en-US" sz="1100" dirty="0">
                <a:solidFill>
                  <a:schemeClr val="bg1">
                    <a:lumMod val="95000"/>
                    <a:lumOff val="5000"/>
                  </a:schemeClr>
                </a:solidFill>
                <a:latin typeface="Segoe UI" panose="020B0502040204020203" pitchFamily="34" charset="0"/>
                <a:cs typeface="Segoe UI" panose="020B0502040204020203" pitchFamily="34" charset="0"/>
              </a:rPr>
              <a:t>PVDF(5g) is dissolved in 60 ml DMF by magnetic stirrer for 45 min</a:t>
            </a:r>
          </a:p>
        </p:txBody>
      </p:sp>
      <p:cxnSp>
        <p:nvCxnSpPr>
          <p:cNvPr id="12" name="Elbow Connector 11"/>
          <p:cNvCxnSpPr>
            <a:stCxn id="1026" idx="3"/>
            <a:endCxn id="1028" idx="1"/>
          </p:cNvCxnSpPr>
          <p:nvPr/>
        </p:nvCxnSpPr>
        <p:spPr>
          <a:xfrm>
            <a:off x="1145136" y="1736008"/>
            <a:ext cx="576566" cy="151724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28" idx="3"/>
          </p:cNvCxnSpPr>
          <p:nvPr/>
        </p:nvCxnSpPr>
        <p:spPr>
          <a:xfrm flipV="1">
            <a:off x="2603485" y="3253253"/>
            <a:ext cx="6182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 descr="235,611 Beaker Images, Stock Photos &amp; Vectors | Shuttersto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03" y="3949955"/>
            <a:ext cx="1066744" cy="1478653"/>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Elbow Connector 1024"/>
          <p:cNvCxnSpPr/>
          <p:nvPr/>
        </p:nvCxnSpPr>
        <p:spPr>
          <a:xfrm flipV="1">
            <a:off x="1146147" y="3253253"/>
            <a:ext cx="575555" cy="143602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30" name="TextBox 1029"/>
          <p:cNvSpPr txBox="1"/>
          <p:nvPr/>
        </p:nvSpPr>
        <p:spPr>
          <a:xfrm>
            <a:off x="1809550" y="2949683"/>
            <a:ext cx="870890" cy="307777"/>
          </a:xfrm>
          <a:prstGeom prst="rect">
            <a:avLst/>
          </a:prstGeom>
          <a:noFill/>
        </p:spPr>
        <p:txBody>
          <a:bodyPr wrap="square" rtlCol="0">
            <a:spAutoFit/>
          </a:bodyPr>
          <a:lstStyle/>
          <a:p>
            <a:r>
              <a:rPr lang="en-US" sz="1400" dirty="0">
                <a:solidFill>
                  <a:srgbClr val="00B0F0"/>
                </a:solidFill>
                <a:latin typeface="Segoe UI" panose="020B0502040204020203" pitchFamily="34" charset="0"/>
                <a:cs typeface="Segoe UI" panose="020B0502040204020203" pitchFamily="34" charset="0"/>
              </a:rPr>
              <a:t>SOLN C</a:t>
            </a:r>
          </a:p>
        </p:txBody>
      </p:sp>
      <p:sp>
        <p:nvSpPr>
          <p:cNvPr id="1033" name="TextBox 1032"/>
          <p:cNvSpPr txBox="1"/>
          <p:nvPr/>
        </p:nvSpPr>
        <p:spPr>
          <a:xfrm>
            <a:off x="1595430" y="4458448"/>
            <a:ext cx="1234921"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Mix both Soln. A and Soln.B</a:t>
            </a:r>
          </a:p>
        </p:txBody>
      </p:sp>
      <p:sp>
        <p:nvSpPr>
          <p:cNvPr id="1035" name="TextBox 1034"/>
          <p:cNvSpPr txBox="1"/>
          <p:nvPr/>
        </p:nvSpPr>
        <p:spPr>
          <a:xfrm>
            <a:off x="2902605" y="4458448"/>
            <a:ext cx="1652303"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Magnetic stirring for 2 hr. at 100degC</a:t>
            </a:r>
          </a:p>
        </p:txBody>
      </p:sp>
      <p:pic>
        <p:nvPicPr>
          <p:cNvPr id="1037" name="Picture 6" descr="vacuum drying oven in laborato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9731" y="2116110"/>
            <a:ext cx="1673225" cy="22742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8" descr="180+ Compression Molding Illustrations, Royalty-Free Vector Graphics &amp; Clip  Art - iStoc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4872" y="2128722"/>
            <a:ext cx="2111744" cy="2111744"/>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p:cNvSpPr txBox="1"/>
          <p:nvPr/>
        </p:nvSpPr>
        <p:spPr>
          <a:xfrm>
            <a:off x="4841612" y="4426721"/>
            <a:ext cx="1405985" cy="646331"/>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Ultra sonication at 50 degC for 30 min</a:t>
            </a:r>
          </a:p>
        </p:txBody>
      </p:sp>
      <p:sp>
        <p:nvSpPr>
          <p:cNvPr id="1040" name="TextBox 1039"/>
          <p:cNvSpPr txBox="1"/>
          <p:nvPr/>
        </p:nvSpPr>
        <p:spPr>
          <a:xfrm>
            <a:off x="6586040" y="4426721"/>
            <a:ext cx="1241907" cy="830997"/>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Precipitation of Mxene –PVDF mixture using DI water</a:t>
            </a:r>
          </a:p>
        </p:txBody>
      </p:sp>
      <p:sp>
        <p:nvSpPr>
          <p:cNvPr id="1041" name="TextBox 1040"/>
          <p:cNvSpPr txBox="1"/>
          <p:nvPr/>
        </p:nvSpPr>
        <p:spPr>
          <a:xfrm>
            <a:off x="8009731" y="4458448"/>
            <a:ext cx="1766658"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Drying in oven at 150 </a:t>
            </a:r>
            <a:r>
              <a:rPr lang="en-US" sz="1200" dirty="0" err="1" smtClean="0">
                <a:solidFill>
                  <a:schemeClr val="bg1">
                    <a:lumMod val="95000"/>
                    <a:lumOff val="5000"/>
                  </a:schemeClr>
                </a:solidFill>
                <a:latin typeface="Segoe UI" panose="020B0502040204020203" pitchFamily="34" charset="0"/>
                <a:cs typeface="Segoe UI" panose="020B0502040204020203" pitchFamily="34" charset="0"/>
              </a:rPr>
              <a:t>DegC</a:t>
            </a:r>
            <a:r>
              <a:rPr lang="en-US" sz="1200" dirty="0" smtClean="0">
                <a:solidFill>
                  <a:schemeClr val="bg1">
                    <a:lumMod val="95000"/>
                    <a:lumOff val="5000"/>
                  </a:schemeClr>
                </a:solidFill>
                <a:latin typeface="Segoe UI" panose="020B0502040204020203" pitchFamily="34" charset="0"/>
                <a:cs typeface="Segoe UI" panose="020B0502040204020203" pitchFamily="34" charset="0"/>
              </a:rPr>
              <a:t> </a:t>
            </a:r>
            <a:r>
              <a:rPr lang="en-US" sz="1200" dirty="0">
                <a:solidFill>
                  <a:schemeClr val="bg1">
                    <a:lumMod val="95000"/>
                    <a:lumOff val="5000"/>
                  </a:schemeClr>
                </a:solidFill>
                <a:latin typeface="Segoe UI" panose="020B0502040204020203" pitchFamily="34" charset="0"/>
                <a:cs typeface="Segoe UI" panose="020B0502040204020203" pitchFamily="34" charset="0"/>
              </a:rPr>
              <a:t>for 90 min</a:t>
            </a:r>
          </a:p>
        </p:txBody>
      </p:sp>
      <p:sp>
        <p:nvSpPr>
          <p:cNvPr id="1042" name="TextBox 1041"/>
          <p:cNvSpPr txBox="1"/>
          <p:nvPr/>
        </p:nvSpPr>
        <p:spPr>
          <a:xfrm>
            <a:off x="10138204" y="4321737"/>
            <a:ext cx="1954095" cy="646331"/>
          </a:xfrm>
          <a:prstGeom prst="rect">
            <a:avLst/>
          </a:prstGeom>
          <a:noFill/>
        </p:spPr>
        <p:txBody>
          <a:bodyPr wrap="square" rtlCol="0">
            <a:spAutoFit/>
          </a:bodyPr>
          <a:lstStyle/>
          <a:p>
            <a:r>
              <a:rPr lang="en-US" sz="1200" dirty="0">
                <a:solidFill>
                  <a:schemeClr val="bg1">
                    <a:lumMod val="95000"/>
                    <a:lumOff val="5000"/>
                  </a:schemeClr>
                </a:solidFill>
                <a:latin typeface="Segoe UI" panose="020B0502040204020203" pitchFamily="34" charset="0"/>
                <a:cs typeface="Segoe UI" panose="020B0502040204020203" pitchFamily="34" charset="0"/>
              </a:rPr>
              <a:t>Making Composite film in compression </a:t>
            </a:r>
            <a:r>
              <a:rPr lang="en-US" sz="1200" dirty="0" err="1">
                <a:solidFill>
                  <a:schemeClr val="bg1">
                    <a:lumMod val="95000"/>
                    <a:lumOff val="5000"/>
                  </a:schemeClr>
                </a:solidFill>
                <a:latin typeface="Segoe UI" panose="020B0502040204020203" pitchFamily="34" charset="0"/>
                <a:cs typeface="Segoe UI" panose="020B0502040204020203" pitchFamily="34" charset="0"/>
              </a:rPr>
              <a:t>mouding</a:t>
            </a:r>
            <a:r>
              <a:rPr lang="en-US" sz="1200" dirty="0">
                <a:solidFill>
                  <a:schemeClr val="bg1">
                    <a:lumMod val="95000"/>
                    <a:lumOff val="5000"/>
                  </a:schemeClr>
                </a:solidFill>
                <a:latin typeface="Segoe UI" panose="020B0502040204020203" pitchFamily="34" charset="0"/>
                <a:cs typeface="Segoe UI" panose="020B0502040204020203" pitchFamily="34" charset="0"/>
              </a:rPr>
              <a:t> machine</a:t>
            </a:r>
          </a:p>
        </p:txBody>
      </p:sp>
      <p:cxnSp>
        <p:nvCxnSpPr>
          <p:cNvPr id="1050" name="Straight Arrow Connector 1049"/>
          <p:cNvCxnSpPr>
            <a:stCxn id="1044" idx="3"/>
          </p:cNvCxnSpPr>
          <p:nvPr/>
        </p:nvCxnSpPr>
        <p:spPr>
          <a:xfrm>
            <a:off x="4314266" y="3253253"/>
            <a:ext cx="527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p:cNvCxnSpPr/>
          <p:nvPr/>
        </p:nvCxnSpPr>
        <p:spPr>
          <a:xfrm>
            <a:off x="7580732" y="3253253"/>
            <a:ext cx="4289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p:cNvCxnSpPr>
            <a:stCxn id="24" idx="3"/>
          </p:cNvCxnSpPr>
          <p:nvPr/>
        </p:nvCxnSpPr>
        <p:spPr>
          <a:xfrm>
            <a:off x="6269743" y="3253253"/>
            <a:ext cx="4045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1056"/>
          <p:cNvCxnSpPr/>
          <p:nvPr/>
        </p:nvCxnSpPr>
        <p:spPr>
          <a:xfrm flipV="1">
            <a:off x="9660778" y="3152151"/>
            <a:ext cx="451177" cy="5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674" y="4120557"/>
            <a:ext cx="861375" cy="369332"/>
          </a:xfrm>
          <a:prstGeom prst="rect">
            <a:avLst/>
          </a:prstGeom>
          <a:noFill/>
        </p:spPr>
        <p:txBody>
          <a:bodyPr wrap="square" rtlCol="0">
            <a:spAutoFit/>
          </a:bodyPr>
          <a:lstStyle/>
          <a:p>
            <a:r>
              <a:rPr lang="en-US" dirty="0">
                <a:solidFill>
                  <a:srgbClr val="FF66CC"/>
                </a:solidFill>
              </a:rPr>
              <a:t>SOLN B</a:t>
            </a:r>
          </a:p>
        </p:txBody>
      </p:sp>
      <p:sp>
        <p:nvSpPr>
          <p:cNvPr id="8" name="AutoShape 2" descr="Probe Sonicator 650W - Ravi Scientific Industri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084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1703" y="312738"/>
            <a:ext cx="8021510" cy="598178"/>
          </a:xfrm>
          <a:solidFill>
            <a:schemeClr val="tx1"/>
          </a:solidFill>
          <a:ln>
            <a:solidFill>
              <a:schemeClr val="tx1"/>
            </a:solidFill>
          </a:ln>
        </p:spPr>
        <p:txBody>
          <a:bodyPr>
            <a:noAutofit/>
          </a:bodyPr>
          <a:lstStyle/>
          <a:p>
            <a:r>
              <a:rPr lang="en-US" sz="2400" dirty="0">
                <a:solidFill>
                  <a:schemeClr val="accent5">
                    <a:lumMod val="50000"/>
                  </a:schemeClr>
                </a:solidFill>
              </a:rPr>
              <a:t> </a:t>
            </a:r>
            <a:r>
              <a:rPr lang="en-US" sz="2400" dirty="0" smtClean="0">
                <a:solidFill>
                  <a:schemeClr val="accent5">
                    <a:lumMod val="50000"/>
                  </a:schemeClr>
                </a:solidFill>
              </a:rPr>
              <a:t>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SCHEMATIC </a:t>
            </a:r>
            <a:r>
              <a:rPr lang="en-US" sz="1600" dirty="0">
                <a:solidFill>
                  <a:schemeClr val="accent5">
                    <a:lumMod val="50000"/>
                  </a:schemeClr>
                </a:solidFill>
                <a:latin typeface="Times New Roman" panose="02020603050405020304" pitchFamily="18" charset="0"/>
                <a:cs typeface="Times New Roman" panose="02020603050405020304" pitchFamily="18" charset="0"/>
              </a:rPr>
              <a:t>FOR THE SYNTHESIS OF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MXENE-CNT- </a:t>
            </a:r>
            <a:r>
              <a:rPr lang="en-US" sz="1600" dirty="0">
                <a:solidFill>
                  <a:schemeClr val="accent5">
                    <a:lumMod val="50000"/>
                  </a:schemeClr>
                </a:solidFill>
                <a:latin typeface="Times New Roman" panose="02020603050405020304" pitchFamily="18" charset="0"/>
                <a:cs typeface="Times New Roman" panose="02020603050405020304" pitchFamily="18" charset="0"/>
              </a:rPr>
              <a:t>PVDF COMPOSITE FILM</a:t>
            </a:r>
          </a:p>
        </p:txBody>
      </p:sp>
      <p:pic>
        <p:nvPicPr>
          <p:cNvPr id="1026" name="Picture 2" descr="Water In A Beaker Clipart - ClipArt Best"/>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5923" y="2191282"/>
            <a:ext cx="989561" cy="137760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6A97F4E-B250-49D1-9AB8-69D33F934973}" type="slidenum">
              <a:rPr lang="en-US" smtClean="0"/>
              <a:t>11</a:t>
            </a:fld>
            <a:endParaRPr lang="en-US"/>
          </a:p>
        </p:txBody>
      </p:sp>
      <p:pic>
        <p:nvPicPr>
          <p:cNvPr id="1028" name="Picture 4" descr="Beaker water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702" y="2578884"/>
            <a:ext cx="881783" cy="13487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4764886" y="2457393"/>
            <a:ext cx="1504857" cy="1591720"/>
          </a:xfrm>
          <a:prstGeom prst="rect">
            <a:avLst/>
          </a:prstGeom>
        </p:spPr>
      </p:pic>
      <p:sp>
        <p:nvSpPr>
          <p:cNvPr id="28" name="AutoShape 12" descr="374 Magnetic Stirrer Images, Stock Photos &amp; Vectors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8" descr="374 Magnetic Stirrer Images, Stock Photos &amp; Vectors | Shutterstoc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Lab equipment: magnetic stirrer pellet in a beaker of liqu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605" y="2265090"/>
            <a:ext cx="1411661" cy="197632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ette Retort stand Laboratory Chemistry Titration, Clamp, angle, cross  png | PNGEg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0669" y="2265090"/>
            <a:ext cx="968442" cy="17704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6452" y="3508658"/>
            <a:ext cx="1314324" cy="261610"/>
          </a:xfrm>
          <a:prstGeom prst="rect">
            <a:avLst/>
          </a:prstGeom>
          <a:noFill/>
        </p:spPr>
        <p:txBody>
          <a:bodyPr wrap="square" rtlCol="0">
            <a:spAutoFit/>
          </a:bodyPr>
          <a:lstStyle/>
          <a:p>
            <a:pPr algn="just"/>
            <a:r>
              <a:rPr lang="en-US" sz="1100" dirty="0" smtClean="0">
                <a:solidFill>
                  <a:schemeClr val="bg1">
                    <a:lumMod val="95000"/>
                    <a:lumOff val="5000"/>
                  </a:schemeClr>
                </a:solidFill>
                <a:latin typeface="Segoe UI" panose="020B0502040204020203" pitchFamily="34" charset="0"/>
                <a:cs typeface="Segoe UI" panose="020B0502040204020203" pitchFamily="34" charset="0"/>
              </a:rPr>
              <a:t>Dispersed CNT</a:t>
            </a:r>
            <a:endParaRPr lang="en-US" sz="1100" dirty="0">
              <a:solidFill>
                <a:schemeClr val="bg1">
                  <a:lumMod val="95000"/>
                  <a:lumOff val="5000"/>
                </a:schemeClr>
              </a:solidFill>
              <a:latin typeface="Segoe UI" panose="020B0502040204020203" pitchFamily="34" charset="0"/>
              <a:cs typeface="Segoe UI" panose="020B0502040204020203" pitchFamily="34" charset="0"/>
            </a:endParaRPr>
          </a:p>
        </p:txBody>
      </p:sp>
      <p:sp>
        <p:nvSpPr>
          <p:cNvPr id="4" name="TextBox 3"/>
          <p:cNvSpPr txBox="1"/>
          <p:nvPr/>
        </p:nvSpPr>
        <p:spPr>
          <a:xfrm>
            <a:off x="283575" y="574452"/>
            <a:ext cx="1008404" cy="338554"/>
          </a:xfrm>
          <a:prstGeom prst="rect">
            <a:avLst/>
          </a:prstGeom>
          <a:noFill/>
        </p:spPr>
        <p:txBody>
          <a:bodyPr wrap="square" rtlCol="0">
            <a:spAutoFit/>
          </a:bodyPr>
          <a:lstStyle/>
          <a:p>
            <a:r>
              <a:rPr lang="en-US" sz="1600" dirty="0">
                <a:solidFill>
                  <a:srgbClr val="C00000"/>
                </a:solidFill>
              </a:rPr>
              <a:t>SOLN A</a:t>
            </a:r>
          </a:p>
        </p:txBody>
      </p:sp>
      <p:sp>
        <p:nvSpPr>
          <p:cNvPr id="5" name="TextBox 4"/>
          <p:cNvSpPr txBox="1"/>
          <p:nvPr/>
        </p:nvSpPr>
        <p:spPr>
          <a:xfrm>
            <a:off x="126378" y="5604290"/>
            <a:ext cx="1196412" cy="261610"/>
          </a:xfrm>
          <a:prstGeom prst="rect">
            <a:avLst/>
          </a:prstGeom>
          <a:noFill/>
        </p:spPr>
        <p:txBody>
          <a:bodyPr wrap="square" rtlCol="0">
            <a:spAutoFit/>
          </a:bodyPr>
          <a:lstStyle/>
          <a:p>
            <a:pPr algn="just"/>
            <a:r>
              <a:rPr lang="en-US" sz="1100" dirty="0" smtClean="0">
                <a:solidFill>
                  <a:schemeClr val="bg1">
                    <a:lumMod val="95000"/>
                    <a:lumOff val="5000"/>
                  </a:schemeClr>
                </a:solidFill>
                <a:latin typeface="Segoe UI" panose="020B0502040204020203" pitchFamily="34" charset="0"/>
                <a:cs typeface="Segoe UI" panose="020B0502040204020203" pitchFamily="34" charset="0"/>
              </a:rPr>
              <a:t>Dissolved PVDF</a:t>
            </a:r>
            <a:endParaRPr lang="en-US" sz="1100" dirty="0">
              <a:solidFill>
                <a:schemeClr val="bg1">
                  <a:lumMod val="95000"/>
                  <a:lumOff val="5000"/>
                </a:schemeClr>
              </a:solidFill>
              <a:latin typeface="Segoe UI" panose="020B0502040204020203" pitchFamily="34" charset="0"/>
              <a:cs typeface="Segoe UI" panose="020B0502040204020203" pitchFamily="34" charset="0"/>
            </a:endParaRPr>
          </a:p>
        </p:txBody>
      </p:sp>
      <p:cxnSp>
        <p:nvCxnSpPr>
          <p:cNvPr id="22" name="Straight Arrow Connector 21"/>
          <p:cNvCxnSpPr>
            <a:stCxn id="1028" idx="3"/>
          </p:cNvCxnSpPr>
          <p:nvPr/>
        </p:nvCxnSpPr>
        <p:spPr>
          <a:xfrm flipV="1">
            <a:off x="2603485" y="3253253"/>
            <a:ext cx="6182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 descr="235,611 Beaker Images, Stock Photos &amp; Vectors | Shuttersto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378" y="4157621"/>
            <a:ext cx="1066744" cy="1478653"/>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Elbow Connector 1024"/>
          <p:cNvCxnSpPr/>
          <p:nvPr/>
        </p:nvCxnSpPr>
        <p:spPr>
          <a:xfrm flipV="1">
            <a:off x="1146147" y="3414642"/>
            <a:ext cx="575555" cy="143602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30" name="TextBox 1029"/>
          <p:cNvSpPr txBox="1"/>
          <p:nvPr/>
        </p:nvSpPr>
        <p:spPr>
          <a:xfrm>
            <a:off x="1770151" y="2944001"/>
            <a:ext cx="870890" cy="307777"/>
          </a:xfrm>
          <a:prstGeom prst="rect">
            <a:avLst/>
          </a:prstGeom>
          <a:noFill/>
        </p:spPr>
        <p:txBody>
          <a:bodyPr wrap="square" rtlCol="0">
            <a:spAutoFit/>
          </a:bodyPr>
          <a:lstStyle/>
          <a:p>
            <a:r>
              <a:rPr lang="en-US" sz="1400" dirty="0">
                <a:solidFill>
                  <a:srgbClr val="00B0F0"/>
                </a:solidFill>
                <a:latin typeface="Segoe UI" panose="020B0502040204020203" pitchFamily="34" charset="0"/>
                <a:cs typeface="Segoe UI" panose="020B0502040204020203" pitchFamily="34" charset="0"/>
              </a:rPr>
              <a:t>SOLN </a:t>
            </a:r>
            <a:r>
              <a:rPr lang="en-US" sz="1400" dirty="0" smtClean="0">
                <a:solidFill>
                  <a:srgbClr val="00B0F0"/>
                </a:solidFill>
                <a:latin typeface="Segoe UI" panose="020B0502040204020203" pitchFamily="34" charset="0"/>
                <a:cs typeface="Segoe UI" panose="020B0502040204020203" pitchFamily="34" charset="0"/>
              </a:rPr>
              <a:t>D</a:t>
            </a:r>
            <a:endParaRPr lang="en-US" sz="1400" dirty="0">
              <a:solidFill>
                <a:srgbClr val="00B0F0"/>
              </a:solidFill>
              <a:latin typeface="Segoe UI" panose="020B0502040204020203" pitchFamily="34" charset="0"/>
              <a:cs typeface="Segoe UI" panose="020B0502040204020203" pitchFamily="34" charset="0"/>
            </a:endParaRPr>
          </a:p>
        </p:txBody>
      </p:sp>
      <p:sp>
        <p:nvSpPr>
          <p:cNvPr id="1033" name="TextBox 1032"/>
          <p:cNvSpPr txBox="1"/>
          <p:nvPr/>
        </p:nvSpPr>
        <p:spPr>
          <a:xfrm>
            <a:off x="1595430" y="4458448"/>
            <a:ext cx="1234921"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Mix both Soln. A and Soln.B</a:t>
            </a:r>
          </a:p>
        </p:txBody>
      </p:sp>
      <p:sp>
        <p:nvSpPr>
          <p:cNvPr id="1035" name="TextBox 1034"/>
          <p:cNvSpPr txBox="1"/>
          <p:nvPr/>
        </p:nvSpPr>
        <p:spPr>
          <a:xfrm>
            <a:off x="2902605" y="4458448"/>
            <a:ext cx="1652303"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Magnetic stirring for 2 hr. at 100degC</a:t>
            </a:r>
          </a:p>
        </p:txBody>
      </p:sp>
      <p:pic>
        <p:nvPicPr>
          <p:cNvPr id="1037" name="Picture 6" descr="vacuum drying oven in laborato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9731" y="2116110"/>
            <a:ext cx="1673225" cy="22742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8" descr="180+ Compression Molding Illustrations, Royalty-Free Vector Graphics &amp; Clip  Art - iStoc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4872" y="2128722"/>
            <a:ext cx="2111744" cy="2111744"/>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p:cNvSpPr txBox="1"/>
          <p:nvPr/>
        </p:nvSpPr>
        <p:spPr>
          <a:xfrm>
            <a:off x="4841612" y="4426721"/>
            <a:ext cx="1405985" cy="646331"/>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Ultra sonication at 50 degC for 30 min</a:t>
            </a:r>
          </a:p>
        </p:txBody>
      </p:sp>
      <p:sp>
        <p:nvSpPr>
          <p:cNvPr id="1040" name="TextBox 1039"/>
          <p:cNvSpPr txBox="1"/>
          <p:nvPr/>
        </p:nvSpPr>
        <p:spPr>
          <a:xfrm>
            <a:off x="6586040" y="4426721"/>
            <a:ext cx="1241907" cy="830997"/>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Precipitation of Mxene –PVDF mixture using DI water</a:t>
            </a:r>
          </a:p>
        </p:txBody>
      </p:sp>
      <p:sp>
        <p:nvSpPr>
          <p:cNvPr id="1041" name="TextBox 1040"/>
          <p:cNvSpPr txBox="1"/>
          <p:nvPr/>
        </p:nvSpPr>
        <p:spPr>
          <a:xfrm>
            <a:off x="8009731" y="4458448"/>
            <a:ext cx="1766658" cy="461665"/>
          </a:xfrm>
          <a:prstGeom prst="rect">
            <a:avLst/>
          </a:prstGeom>
          <a:noFill/>
        </p:spPr>
        <p:txBody>
          <a:bodyPr wrap="square" rtlCol="0">
            <a:spAutoFit/>
          </a:bodyPr>
          <a:lstStyle/>
          <a:p>
            <a:pPr algn="just"/>
            <a:r>
              <a:rPr lang="en-US" sz="1200" dirty="0">
                <a:solidFill>
                  <a:schemeClr val="bg1">
                    <a:lumMod val="95000"/>
                    <a:lumOff val="5000"/>
                  </a:schemeClr>
                </a:solidFill>
                <a:latin typeface="Segoe UI" panose="020B0502040204020203" pitchFamily="34" charset="0"/>
                <a:cs typeface="Segoe UI" panose="020B0502040204020203" pitchFamily="34" charset="0"/>
              </a:rPr>
              <a:t>Drying in oven at 150 </a:t>
            </a:r>
            <a:r>
              <a:rPr lang="en-US" sz="1200" dirty="0" err="1" smtClean="0">
                <a:solidFill>
                  <a:schemeClr val="bg1">
                    <a:lumMod val="95000"/>
                    <a:lumOff val="5000"/>
                  </a:schemeClr>
                </a:solidFill>
                <a:latin typeface="Segoe UI" panose="020B0502040204020203" pitchFamily="34" charset="0"/>
                <a:cs typeface="Segoe UI" panose="020B0502040204020203" pitchFamily="34" charset="0"/>
              </a:rPr>
              <a:t>DegC</a:t>
            </a:r>
            <a:r>
              <a:rPr lang="en-US" sz="1200" dirty="0" smtClean="0">
                <a:solidFill>
                  <a:schemeClr val="bg1">
                    <a:lumMod val="95000"/>
                    <a:lumOff val="5000"/>
                  </a:schemeClr>
                </a:solidFill>
                <a:latin typeface="Segoe UI" panose="020B0502040204020203" pitchFamily="34" charset="0"/>
                <a:cs typeface="Segoe UI" panose="020B0502040204020203" pitchFamily="34" charset="0"/>
              </a:rPr>
              <a:t> </a:t>
            </a:r>
            <a:r>
              <a:rPr lang="en-US" sz="1200" dirty="0">
                <a:solidFill>
                  <a:schemeClr val="bg1">
                    <a:lumMod val="95000"/>
                    <a:lumOff val="5000"/>
                  </a:schemeClr>
                </a:solidFill>
                <a:latin typeface="Segoe UI" panose="020B0502040204020203" pitchFamily="34" charset="0"/>
                <a:cs typeface="Segoe UI" panose="020B0502040204020203" pitchFamily="34" charset="0"/>
              </a:rPr>
              <a:t>for 90 min</a:t>
            </a:r>
          </a:p>
        </p:txBody>
      </p:sp>
      <p:sp>
        <p:nvSpPr>
          <p:cNvPr id="1042" name="TextBox 1041"/>
          <p:cNvSpPr txBox="1"/>
          <p:nvPr/>
        </p:nvSpPr>
        <p:spPr>
          <a:xfrm>
            <a:off x="10138204" y="4321737"/>
            <a:ext cx="1954095" cy="646331"/>
          </a:xfrm>
          <a:prstGeom prst="rect">
            <a:avLst/>
          </a:prstGeom>
          <a:noFill/>
        </p:spPr>
        <p:txBody>
          <a:bodyPr wrap="square" rtlCol="0">
            <a:spAutoFit/>
          </a:bodyPr>
          <a:lstStyle/>
          <a:p>
            <a:r>
              <a:rPr lang="en-US" sz="1200" dirty="0">
                <a:solidFill>
                  <a:schemeClr val="bg1">
                    <a:lumMod val="95000"/>
                    <a:lumOff val="5000"/>
                  </a:schemeClr>
                </a:solidFill>
                <a:latin typeface="Segoe UI" panose="020B0502040204020203" pitchFamily="34" charset="0"/>
                <a:cs typeface="Segoe UI" panose="020B0502040204020203" pitchFamily="34" charset="0"/>
              </a:rPr>
              <a:t>Making Composite film in compression </a:t>
            </a:r>
            <a:r>
              <a:rPr lang="en-US" sz="1200" dirty="0" smtClean="0">
                <a:solidFill>
                  <a:schemeClr val="bg1">
                    <a:lumMod val="95000"/>
                    <a:lumOff val="5000"/>
                  </a:schemeClr>
                </a:solidFill>
                <a:latin typeface="Segoe UI" panose="020B0502040204020203" pitchFamily="34" charset="0"/>
                <a:cs typeface="Segoe UI" panose="020B0502040204020203" pitchFamily="34" charset="0"/>
              </a:rPr>
              <a:t>molding </a:t>
            </a:r>
            <a:r>
              <a:rPr lang="en-US" sz="1200" dirty="0">
                <a:solidFill>
                  <a:schemeClr val="bg1">
                    <a:lumMod val="95000"/>
                    <a:lumOff val="5000"/>
                  </a:schemeClr>
                </a:solidFill>
                <a:latin typeface="Segoe UI" panose="020B0502040204020203" pitchFamily="34" charset="0"/>
                <a:cs typeface="Segoe UI" panose="020B0502040204020203" pitchFamily="34" charset="0"/>
              </a:rPr>
              <a:t>machine</a:t>
            </a:r>
          </a:p>
        </p:txBody>
      </p:sp>
      <p:cxnSp>
        <p:nvCxnSpPr>
          <p:cNvPr id="1050" name="Straight Arrow Connector 1049"/>
          <p:cNvCxnSpPr>
            <a:stCxn id="1044" idx="3"/>
          </p:cNvCxnSpPr>
          <p:nvPr/>
        </p:nvCxnSpPr>
        <p:spPr>
          <a:xfrm>
            <a:off x="4314266" y="3253253"/>
            <a:ext cx="527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p:cNvCxnSpPr/>
          <p:nvPr/>
        </p:nvCxnSpPr>
        <p:spPr>
          <a:xfrm>
            <a:off x="7580732" y="3253253"/>
            <a:ext cx="4289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p:cNvCxnSpPr>
            <a:stCxn id="24" idx="3"/>
          </p:cNvCxnSpPr>
          <p:nvPr/>
        </p:nvCxnSpPr>
        <p:spPr>
          <a:xfrm>
            <a:off x="6269743" y="3253253"/>
            <a:ext cx="4045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1056"/>
          <p:cNvCxnSpPr/>
          <p:nvPr/>
        </p:nvCxnSpPr>
        <p:spPr>
          <a:xfrm flipV="1">
            <a:off x="9660778" y="3152151"/>
            <a:ext cx="451177" cy="5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732" y="4666004"/>
            <a:ext cx="1066127" cy="369332"/>
          </a:xfrm>
          <a:prstGeom prst="rect">
            <a:avLst/>
          </a:prstGeom>
          <a:noFill/>
        </p:spPr>
        <p:txBody>
          <a:bodyPr wrap="square" rtlCol="0">
            <a:spAutoFit/>
          </a:bodyPr>
          <a:lstStyle/>
          <a:p>
            <a:r>
              <a:rPr lang="en-US" dirty="0">
                <a:solidFill>
                  <a:srgbClr val="FF66CC"/>
                </a:solidFill>
              </a:rPr>
              <a:t>SOLN </a:t>
            </a:r>
            <a:r>
              <a:rPr lang="en-US" dirty="0" smtClean="0">
                <a:solidFill>
                  <a:srgbClr val="FF66CC"/>
                </a:solidFill>
              </a:rPr>
              <a:t>C</a:t>
            </a:r>
            <a:endParaRPr lang="en-US" dirty="0">
              <a:solidFill>
                <a:srgbClr val="FF66CC"/>
              </a:solidFill>
            </a:endParaRPr>
          </a:p>
        </p:txBody>
      </p:sp>
      <p:sp>
        <p:nvSpPr>
          <p:cNvPr id="8" name="AutoShape 2" descr="Probe Sonicator 650W - Ravi Scientific Industri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2" descr="Water In A Beaker Clipart - ClipArt B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03" y="328980"/>
            <a:ext cx="989561" cy="1377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866" y="1720482"/>
            <a:ext cx="1412617" cy="276999"/>
          </a:xfrm>
          <a:prstGeom prst="rect">
            <a:avLst/>
          </a:prstGeom>
          <a:noFill/>
        </p:spPr>
        <p:txBody>
          <a:bodyPr wrap="square" rtlCol="0">
            <a:spAutoFit/>
          </a:bodyPr>
          <a:lstStyle/>
          <a:p>
            <a:r>
              <a:rPr lang="en-US" sz="1200" dirty="0" smtClean="0">
                <a:solidFill>
                  <a:schemeClr val="bg1">
                    <a:lumMod val="95000"/>
                    <a:lumOff val="5000"/>
                  </a:schemeClr>
                </a:solidFill>
                <a:latin typeface="Times New Roman" panose="02020603050405020304" pitchFamily="18" charset="0"/>
                <a:cs typeface="Times New Roman" panose="02020603050405020304" pitchFamily="18" charset="0"/>
              </a:rPr>
              <a:t>Dispersed MXene</a:t>
            </a:r>
            <a:endParaRPr lang="en-US" sz="12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90440" y="2578884"/>
            <a:ext cx="844669" cy="307777"/>
          </a:xfrm>
          <a:prstGeom prst="rect">
            <a:avLst/>
          </a:prstGeom>
          <a:noFill/>
        </p:spPr>
        <p:txBody>
          <a:bodyPr wrap="square" rtlCol="0">
            <a:spAutoFit/>
          </a:bodyPr>
          <a:lstStyle/>
          <a:p>
            <a:r>
              <a:rPr lang="en-US" sz="1400" dirty="0" smtClean="0">
                <a:solidFill>
                  <a:srgbClr val="FF0000"/>
                </a:solidFill>
              </a:rPr>
              <a:t>SOLN B</a:t>
            </a:r>
            <a:endParaRPr lang="en-US" sz="1400" dirty="0">
              <a:solidFill>
                <a:srgbClr val="FF0000"/>
              </a:solidFill>
            </a:endParaRPr>
          </a:p>
        </p:txBody>
      </p:sp>
      <p:cxnSp>
        <p:nvCxnSpPr>
          <p:cNvPr id="41" name="Elbow Connector 40"/>
          <p:cNvCxnSpPr/>
          <p:nvPr/>
        </p:nvCxnSpPr>
        <p:spPr>
          <a:xfrm>
            <a:off x="1134195" y="1202448"/>
            <a:ext cx="576566" cy="151724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37103" y="3074542"/>
            <a:ext cx="527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Flowchart: Magnetic Disk 24"/>
          <p:cNvSpPr/>
          <p:nvPr/>
        </p:nvSpPr>
        <p:spPr>
          <a:xfrm>
            <a:off x="271235" y="1087135"/>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972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37114" y="263754"/>
            <a:ext cx="3359426" cy="623275"/>
          </a:xfrm>
          <a:solidFill>
            <a:schemeClr val="tx1"/>
          </a:solidFill>
        </p:spPr>
        <p:txBody>
          <a:bodyPr>
            <a:noAutofit/>
          </a:bodyPr>
          <a:lstStyle/>
          <a:p>
            <a:r>
              <a:rPr lang="en-US" sz="4000" dirty="0">
                <a:solidFill>
                  <a:schemeClr val="tx2">
                    <a:lumMod val="10000"/>
                  </a:schemeClr>
                </a:solidFill>
                <a:latin typeface="Times New Roman" panose="02020603050405020304" pitchFamily="18" charset="0"/>
                <a:cs typeface="Times New Roman" panose="02020603050405020304" pitchFamily="18" charset="0"/>
              </a:rPr>
              <a:t>   </a:t>
            </a:r>
            <a:r>
              <a:rPr lang="en-US" sz="3200" u="sng" dirty="0">
                <a:solidFill>
                  <a:schemeClr val="tx2">
                    <a:lumMod val="10000"/>
                  </a:schemeClr>
                </a:solidFill>
                <a:latin typeface="Times New Roman" panose="02020603050405020304" pitchFamily="18" charset="0"/>
                <a:cs typeface="Times New Roman" panose="02020603050405020304" pitchFamily="18" charset="0"/>
              </a:rPr>
              <a:t>EXPERIMENT</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3159" y="4176561"/>
            <a:ext cx="1129265" cy="2083055"/>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97" y="890506"/>
            <a:ext cx="1148316" cy="204144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8387" y="4176560"/>
            <a:ext cx="1171719" cy="208305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4965" y="1306696"/>
            <a:ext cx="1348319" cy="1164382"/>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11486" y="1063416"/>
            <a:ext cx="1020847" cy="181483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1291" y="4173736"/>
            <a:ext cx="1173309" cy="2085879"/>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3649" y="2414434"/>
            <a:ext cx="1231498" cy="164199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49537" y="1306695"/>
            <a:ext cx="1777639" cy="2267707"/>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55612" y="1306695"/>
            <a:ext cx="1628343" cy="2267708"/>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03616" y="1232343"/>
            <a:ext cx="1561761" cy="2385961"/>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73286" y="4175203"/>
            <a:ext cx="1801270" cy="2217751"/>
          </a:xfrm>
          <a:prstGeom prst="rect">
            <a:avLst/>
          </a:prstGeom>
        </p:spPr>
      </p:pic>
      <p:sp>
        <p:nvSpPr>
          <p:cNvPr id="15" name="Right Arrow 14"/>
          <p:cNvSpPr/>
          <p:nvPr/>
        </p:nvSpPr>
        <p:spPr>
          <a:xfrm>
            <a:off x="1116214" y="1801251"/>
            <a:ext cx="493593" cy="280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1041345" y="4842609"/>
            <a:ext cx="446388" cy="374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2481059" y="4842609"/>
            <a:ext cx="475786" cy="374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707747" y="1829945"/>
            <a:ext cx="476593" cy="306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Up Arrow 19"/>
          <p:cNvSpPr/>
          <p:nvPr/>
        </p:nvSpPr>
        <p:spPr>
          <a:xfrm rot="5400000" flipH="1">
            <a:off x="3546016" y="3340923"/>
            <a:ext cx="389263" cy="8182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p:cNvSpPr/>
          <p:nvPr/>
        </p:nvSpPr>
        <p:spPr>
          <a:xfrm rot="5400000">
            <a:off x="3528049" y="2804117"/>
            <a:ext cx="425196" cy="8182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379473" y="2371598"/>
            <a:ext cx="623842" cy="317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340311" y="2371598"/>
            <a:ext cx="806949" cy="306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a:off x="10873921" y="3524773"/>
            <a:ext cx="285572" cy="78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70529" y="4173736"/>
            <a:ext cx="1738021" cy="2279898"/>
          </a:xfrm>
          <a:prstGeom prst="rect">
            <a:avLst/>
          </a:prstGeom>
        </p:spPr>
      </p:pic>
      <p:sp>
        <p:nvSpPr>
          <p:cNvPr id="22" name="Left Arrow 21"/>
          <p:cNvSpPr/>
          <p:nvPr/>
        </p:nvSpPr>
        <p:spPr>
          <a:xfrm>
            <a:off x="9695666" y="4868992"/>
            <a:ext cx="696247" cy="2868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47222" y="4173736"/>
            <a:ext cx="1956900" cy="2279898"/>
          </a:xfrm>
          <a:prstGeom prst="rect">
            <a:avLst/>
          </a:prstGeom>
        </p:spPr>
      </p:pic>
      <p:sp>
        <p:nvSpPr>
          <p:cNvPr id="34" name="Left Arrow 33"/>
          <p:cNvSpPr/>
          <p:nvPr/>
        </p:nvSpPr>
        <p:spPr>
          <a:xfrm>
            <a:off x="7173312" y="4929810"/>
            <a:ext cx="582366" cy="2881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80E366F4-192B-6450-AF4A-E612558E95A5}"/>
              </a:ext>
            </a:extLst>
          </p:cNvPr>
          <p:cNvSpPr txBox="1"/>
          <p:nvPr/>
        </p:nvSpPr>
        <p:spPr>
          <a:xfrm>
            <a:off x="341832" y="2965633"/>
            <a:ext cx="2989696" cy="369332"/>
          </a:xfrm>
          <a:prstGeom prst="rect">
            <a:avLst/>
          </a:prstGeom>
          <a:noFill/>
        </p:spPr>
        <p:txBody>
          <a:bodyPr wrap="square" rtlCol="0">
            <a:spAutoFit/>
          </a:bodyPr>
          <a:lstStyle/>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Dispersing MXene </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780269" y="6392954"/>
            <a:ext cx="2956845" cy="369332"/>
          </a:xfrm>
          <a:prstGeom prst="rect">
            <a:avLst/>
          </a:prstGeom>
          <a:noFill/>
        </p:spPr>
        <p:txBody>
          <a:bodyPr wrap="square" rtlCol="0">
            <a:spAutoFit/>
          </a:bodyPr>
          <a:lstStyle/>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Dissolving PVDF</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9483956" y="6453634"/>
            <a:ext cx="2608344" cy="369332"/>
          </a:xfrm>
          <a:prstGeom prst="rect">
            <a:avLst/>
          </a:prstGeom>
          <a:noFill/>
        </p:spPr>
        <p:txBody>
          <a:bodyPr wrap="square" rtlCol="0">
            <a:spAutoFit/>
          </a:bodyPr>
          <a:lstStyle/>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Precipitated Product</a:t>
            </a:r>
            <a:r>
              <a:rPr lang="en-US" dirty="0" smtClean="0"/>
              <a:t>.</a:t>
            </a:r>
            <a:endParaRPr lang="en-US" dirty="0"/>
          </a:p>
        </p:txBody>
      </p:sp>
      <p:sp>
        <p:nvSpPr>
          <p:cNvPr id="25" name="TextBox 24"/>
          <p:cNvSpPr txBox="1"/>
          <p:nvPr/>
        </p:nvSpPr>
        <p:spPr>
          <a:xfrm>
            <a:off x="5230026" y="6453634"/>
            <a:ext cx="2401368" cy="369332"/>
          </a:xfrm>
          <a:prstGeom prst="rect">
            <a:avLst/>
          </a:prstGeom>
          <a:noFill/>
        </p:spPr>
        <p:txBody>
          <a:bodyPr wrap="square" rtlCol="0">
            <a:spAutoFit/>
          </a:bodyPr>
          <a:lstStyle/>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Compression Molding</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9896030" y="3678984"/>
            <a:ext cx="2093720" cy="338552"/>
          </a:xfrm>
          <a:prstGeom prst="rect">
            <a:avLst/>
          </a:prstGeom>
          <a:noFill/>
        </p:spPr>
        <p:txBody>
          <a:bodyPr wrap="square" rtlCol="0">
            <a:spAutoFit/>
          </a:bodyPr>
          <a:lstStyle/>
          <a:p>
            <a:r>
              <a:rPr lang="en-US" sz="1600" dirty="0" smtClean="0">
                <a:solidFill>
                  <a:schemeClr val="bg1">
                    <a:lumMod val="95000"/>
                    <a:lumOff val="5000"/>
                  </a:schemeClr>
                </a:solidFill>
                <a:latin typeface="Times New Roman" panose="02020603050405020304" pitchFamily="18" charset="0"/>
                <a:cs typeface="Times New Roman" panose="02020603050405020304" pitchFamily="18" charset="0"/>
              </a:rPr>
              <a:t>Adding DI      Water</a:t>
            </a:r>
            <a:endParaRPr lang="en-US" sz="16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10494236" y="380887"/>
            <a:ext cx="512747" cy="369332"/>
          </a:xfrm>
          <a:prstGeom prst="rect">
            <a:avLst/>
          </a:prstGeom>
          <a:noFill/>
        </p:spPr>
        <p:txBody>
          <a:bodyPr wrap="square" rtlCol="0">
            <a:spAutoFit/>
          </a:bodyPr>
          <a:lstStyle/>
          <a:p>
            <a:r>
              <a:rPr lang="en-US" dirty="0" smtClean="0"/>
              <a:t>12</a:t>
            </a:r>
            <a:endParaRPr lang="en-US" dirty="0"/>
          </a:p>
        </p:txBody>
      </p:sp>
    </p:spTree>
    <p:extLst>
      <p:ext uri="{BB962C8B-B14F-4D97-AF65-F5344CB8AC3E}">
        <p14:creationId xmlns:p14="http://schemas.microsoft.com/office/powerpoint/2010/main" val="3909648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9487" y="298174"/>
            <a:ext cx="5503956" cy="874644"/>
          </a:xfrm>
          <a:solidFill>
            <a:schemeClr val="bg1"/>
          </a:solidFill>
        </p:spPr>
        <p:txBody>
          <a:bodyPr>
            <a:normAutofit/>
          </a:bodyPr>
          <a:lstStyle/>
          <a:p>
            <a:r>
              <a:rPr lang="en-US" dirty="0"/>
              <a:t>         </a:t>
            </a:r>
            <a:r>
              <a:rPr lang="en-US" u="sng" dirty="0">
                <a:latin typeface="Times New Roman" panose="02020603050405020304" pitchFamily="18" charset="0"/>
                <a:cs typeface="Times New Roman" panose="02020603050405020304" pitchFamily="18" charset="0"/>
              </a:rPr>
              <a:t>PVDF FILM</a:t>
            </a:r>
          </a:p>
        </p:txBody>
      </p:sp>
      <p:sp>
        <p:nvSpPr>
          <p:cNvPr id="5" name="Slide Number Placeholder 4"/>
          <p:cNvSpPr>
            <a:spLocks noGrp="1"/>
          </p:cNvSpPr>
          <p:nvPr>
            <p:ph type="sldNum" sz="quarter" idx="12"/>
          </p:nvPr>
        </p:nvSpPr>
        <p:spPr/>
        <p:txBody>
          <a:bodyPr/>
          <a:lstStyle/>
          <a:p>
            <a:fld id="{66A97F4E-B250-49D1-9AB8-69D33F934973}" type="slidenum">
              <a:rPr lang="en-US" smtClean="0"/>
              <a:t>13</a:t>
            </a:fld>
            <a:endParaRPr lang="en-US"/>
          </a:p>
        </p:txBody>
      </p:sp>
      <p:sp>
        <p:nvSpPr>
          <p:cNvPr id="7" name="Rectangle 6"/>
          <p:cNvSpPr/>
          <p:nvPr/>
        </p:nvSpPr>
        <p:spPr>
          <a:xfrm>
            <a:off x="4425297" y="2085136"/>
            <a:ext cx="2401368" cy="3661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425297" y="1461494"/>
            <a:ext cx="2810390" cy="42850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313583" y="5746535"/>
            <a:ext cx="2922104" cy="369332"/>
          </a:xfrm>
          <a:prstGeom prst="rect">
            <a:avLst/>
          </a:prstGeom>
          <a:noFill/>
        </p:spPr>
        <p:txBody>
          <a:bodyPr wrap="square" rtlCol="0">
            <a:spAutoFit/>
          </a:bodyPr>
          <a:lstStyle/>
          <a:p>
            <a:r>
              <a:rPr lang="en-US" dirty="0"/>
              <a:t>       AVG.THICKNESS:171 </a:t>
            </a:r>
            <a:r>
              <a:rPr lang="el-GR" dirty="0"/>
              <a:t>μ</a:t>
            </a:r>
            <a:r>
              <a:rPr lang="en-US" dirty="0"/>
              <a:t>m</a:t>
            </a:r>
          </a:p>
        </p:txBody>
      </p:sp>
    </p:spTree>
    <p:extLst>
      <p:ext uri="{BB962C8B-B14F-4D97-AF65-F5344CB8AC3E}">
        <p14:creationId xmlns:p14="http://schemas.microsoft.com/office/powerpoint/2010/main" val="522041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438" y="268357"/>
            <a:ext cx="10865361" cy="843239"/>
          </a:xfrm>
        </p:spPr>
        <p:txBody>
          <a:bodyPr>
            <a:normAutofit fontScale="90000"/>
          </a:bodyPr>
          <a:lstStyle/>
          <a:p>
            <a:r>
              <a:rPr lang="en-US" u="sng" dirty="0"/>
              <a:t>  DIFFERENT COMPOSITIONS  OF MXENE-PVDF FILM</a:t>
            </a:r>
          </a:p>
        </p:txBody>
      </p:sp>
      <p:sp>
        <p:nvSpPr>
          <p:cNvPr id="5" name="Slide Number Placeholder 4"/>
          <p:cNvSpPr>
            <a:spLocks noGrp="1"/>
          </p:cNvSpPr>
          <p:nvPr>
            <p:ph type="sldNum" sz="quarter" idx="12"/>
          </p:nvPr>
        </p:nvSpPr>
        <p:spPr/>
        <p:txBody>
          <a:bodyPr/>
          <a:lstStyle/>
          <a:p>
            <a:fld id="{66A97F4E-B250-49D1-9AB8-69D33F934973}" type="slidenum">
              <a:rPr lang="en-US" smtClean="0"/>
              <a:t>14</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88439" y="1111596"/>
            <a:ext cx="5332579" cy="4173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261" y="1111596"/>
            <a:ext cx="5291294" cy="42010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p:cNvSpPr txBox="1"/>
          <p:nvPr/>
        </p:nvSpPr>
        <p:spPr>
          <a:xfrm>
            <a:off x="1500809" y="5428990"/>
            <a:ext cx="2852530" cy="923330"/>
          </a:xfrm>
          <a:prstGeom prst="rect">
            <a:avLst/>
          </a:prstGeom>
          <a:noFill/>
        </p:spPr>
        <p:txBody>
          <a:bodyPr wrap="square" rtlCol="0">
            <a:spAutoFit/>
          </a:bodyPr>
          <a:lstStyle/>
          <a:p>
            <a:r>
              <a:rPr lang="en-US" dirty="0"/>
              <a:t>MXENE(1 Wt.%)-PVDF FILM</a:t>
            </a:r>
          </a:p>
          <a:p>
            <a:r>
              <a:rPr lang="en-US" dirty="0"/>
              <a:t>AVG. THICKNESS : 471  </a:t>
            </a:r>
            <a:r>
              <a:rPr lang="el-GR" dirty="0"/>
              <a:t>μ</a:t>
            </a:r>
            <a:r>
              <a:rPr lang="en-US" dirty="0"/>
              <a:t>m</a:t>
            </a:r>
          </a:p>
          <a:p>
            <a:endParaRPr lang="en-US" dirty="0"/>
          </a:p>
        </p:txBody>
      </p:sp>
      <p:sp>
        <p:nvSpPr>
          <p:cNvPr id="13" name="TextBox 12"/>
          <p:cNvSpPr txBox="1"/>
          <p:nvPr/>
        </p:nvSpPr>
        <p:spPr>
          <a:xfrm>
            <a:off x="7392112" y="5428990"/>
            <a:ext cx="3292453" cy="1200329"/>
          </a:xfrm>
          <a:prstGeom prst="rect">
            <a:avLst/>
          </a:prstGeom>
          <a:noFill/>
        </p:spPr>
        <p:txBody>
          <a:bodyPr wrap="square" rtlCol="0">
            <a:spAutoFit/>
          </a:bodyPr>
          <a:lstStyle/>
          <a:p>
            <a:r>
              <a:rPr lang="en-US" dirty="0"/>
              <a:t>MXENE(2 Wt.%)-PVDF FILM</a:t>
            </a:r>
          </a:p>
          <a:p>
            <a:r>
              <a:rPr lang="en-US" dirty="0"/>
              <a:t>AVG. THICKNESS : 248 </a:t>
            </a:r>
            <a:r>
              <a:rPr lang="el-GR" dirty="0"/>
              <a:t>μ</a:t>
            </a:r>
            <a:r>
              <a:rPr lang="en-US" dirty="0"/>
              <a:t>m</a:t>
            </a:r>
          </a:p>
          <a:p>
            <a:endParaRPr lang="en-US" dirty="0"/>
          </a:p>
          <a:p>
            <a:endParaRPr lang="en-US" dirty="0"/>
          </a:p>
        </p:txBody>
      </p:sp>
    </p:spTree>
    <p:extLst>
      <p:ext uri="{BB962C8B-B14F-4D97-AF65-F5344CB8AC3E}">
        <p14:creationId xmlns:p14="http://schemas.microsoft.com/office/powerpoint/2010/main" val="1647181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58361"/>
            <a:ext cx="3855140" cy="38952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Slide Number Placeholder 4"/>
          <p:cNvSpPr>
            <a:spLocks noGrp="1"/>
          </p:cNvSpPr>
          <p:nvPr>
            <p:ph type="sldNum" sz="quarter" idx="12"/>
          </p:nvPr>
        </p:nvSpPr>
        <p:spPr/>
        <p:txBody>
          <a:bodyPr/>
          <a:lstStyle/>
          <a:p>
            <a:fld id="{66A97F4E-B250-49D1-9AB8-69D33F934973}" type="slidenum">
              <a:rPr lang="en-US" smtClean="0"/>
              <a:t>15</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990" y="1849021"/>
            <a:ext cx="4124810" cy="37912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9534" y="458361"/>
            <a:ext cx="3751375" cy="38358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p:cNvSpPr txBox="1"/>
          <p:nvPr/>
        </p:nvSpPr>
        <p:spPr>
          <a:xfrm>
            <a:off x="264921" y="4554908"/>
            <a:ext cx="3247400" cy="923330"/>
          </a:xfrm>
          <a:prstGeom prst="rect">
            <a:avLst/>
          </a:prstGeom>
          <a:noFill/>
        </p:spPr>
        <p:txBody>
          <a:bodyPr wrap="square" rtlCol="0">
            <a:spAutoFit/>
          </a:bodyPr>
          <a:lstStyle/>
          <a:p>
            <a:r>
              <a:rPr lang="en-US" dirty="0"/>
              <a:t>MXENE(3 Wt.%)-PVDF FILM</a:t>
            </a:r>
          </a:p>
          <a:p>
            <a:r>
              <a:rPr lang="en-US" dirty="0"/>
              <a:t>AVG. THICKNESS : 287 </a:t>
            </a:r>
            <a:r>
              <a:rPr lang="el-GR" dirty="0"/>
              <a:t>μ</a:t>
            </a:r>
            <a:r>
              <a:rPr lang="en-US" dirty="0"/>
              <a:t>m</a:t>
            </a:r>
          </a:p>
          <a:p>
            <a:endParaRPr lang="en-US" dirty="0"/>
          </a:p>
        </p:txBody>
      </p:sp>
      <p:sp>
        <p:nvSpPr>
          <p:cNvPr id="10" name="TextBox 9"/>
          <p:cNvSpPr txBox="1"/>
          <p:nvPr/>
        </p:nvSpPr>
        <p:spPr>
          <a:xfrm>
            <a:off x="4477996" y="5708591"/>
            <a:ext cx="3136307" cy="923330"/>
          </a:xfrm>
          <a:prstGeom prst="rect">
            <a:avLst/>
          </a:prstGeom>
          <a:noFill/>
        </p:spPr>
        <p:txBody>
          <a:bodyPr wrap="square" rtlCol="0">
            <a:spAutoFit/>
          </a:bodyPr>
          <a:lstStyle/>
          <a:p>
            <a:r>
              <a:rPr lang="en-US" dirty="0"/>
              <a:t>MXENE(4 Wt.%)-PVDF FILM</a:t>
            </a:r>
          </a:p>
          <a:p>
            <a:r>
              <a:rPr lang="en-US" dirty="0"/>
              <a:t>AVG. THICKNESS : 267  </a:t>
            </a:r>
            <a:r>
              <a:rPr lang="el-GR" dirty="0"/>
              <a:t>μ</a:t>
            </a:r>
            <a:r>
              <a:rPr lang="en-US" dirty="0"/>
              <a:t>m</a:t>
            </a:r>
          </a:p>
          <a:p>
            <a:endParaRPr lang="en-US" dirty="0"/>
          </a:p>
        </p:txBody>
      </p:sp>
      <p:sp>
        <p:nvSpPr>
          <p:cNvPr id="11" name="TextBox 10"/>
          <p:cNvSpPr txBox="1"/>
          <p:nvPr/>
        </p:nvSpPr>
        <p:spPr>
          <a:xfrm>
            <a:off x="8767985" y="4469450"/>
            <a:ext cx="2854295" cy="923330"/>
          </a:xfrm>
          <a:prstGeom prst="rect">
            <a:avLst/>
          </a:prstGeom>
          <a:noFill/>
        </p:spPr>
        <p:txBody>
          <a:bodyPr wrap="square" rtlCol="0">
            <a:spAutoFit/>
          </a:bodyPr>
          <a:lstStyle/>
          <a:p>
            <a:r>
              <a:rPr lang="en-US" dirty="0"/>
              <a:t>MXENE(5 Wt.%)-PVDF FILM</a:t>
            </a:r>
          </a:p>
          <a:p>
            <a:r>
              <a:rPr lang="en-US" dirty="0"/>
              <a:t>AVG. THICKNESS : 269  </a:t>
            </a:r>
            <a:r>
              <a:rPr lang="el-GR" dirty="0"/>
              <a:t>μ</a:t>
            </a:r>
            <a:r>
              <a:rPr lang="en-US" dirty="0"/>
              <a:t>m</a:t>
            </a:r>
          </a:p>
          <a:p>
            <a:endParaRPr lang="en-US" dirty="0"/>
          </a:p>
        </p:txBody>
      </p:sp>
    </p:spTree>
    <p:extLst>
      <p:ext uri="{BB962C8B-B14F-4D97-AF65-F5344CB8AC3E}">
        <p14:creationId xmlns:p14="http://schemas.microsoft.com/office/powerpoint/2010/main" val="1629083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6A97F4E-B250-49D1-9AB8-69D33F934973}" type="slidenum">
              <a:rPr lang="en-US" smtClean="0"/>
              <a:t>16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55" y="1024381"/>
            <a:ext cx="4429540" cy="4436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268" y="1024381"/>
            <a:ext cx="4500073" cy="46314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p:cNvSpPr txBox="1"/>
          <p:nvPr/>
        </p:nvSpPr>
        <p:spPr>
          <a:xfrm>
            <a:off x="871671" y="5655843"/>
            <a:ext cx="4344793" cy="1200329"/>
          </a:xfrm>
          <a:prstGeom prst="rect">
            <a:avLst/>
          </a:prstGeom>
          <a:noFill/>
        </p:spPr>
        <p:txBody>
          <a:bodyPr wrap="square" rtlCol="0">
            <a:spAutoFit/>
          </a:bodyPr>
          <a:lstStyle/>
          <a:p>
            <a:r>
              <a:rPr lang="en-US" dirty="0"/>
              <a:t>CNT (1 Wt.%)-PVDF FILM</a:t>
            </a:r>
          </a:p>
          <a:p>
            <a:r>
              <a:rPr lang="en-US" dirty="0"/>
              <a:t>AVG. THICKNESS : 190 </a:t>
            </a:r>
            <a:r>
              <a:rPr lang="el-GR" dirty="0"/>
              <a:t>μ</a:t>
            </a:r>
            <a:r>
              <a:rPr lang="en-US" dirty="0"/>
              <a:t>m</a:t>
            </a:r>
          </a:p>
          <a:p>
            <a:endParaRPr lang="en-US" dirty="0"/>
          </a:p>
          <a:p>
            <a:endParaRPr lang="en-US" dirty="0"/>
          </a:p>
        </p:txBody>
      </p:sp>
      <p:sp>
        <p:nvSpPr>
          <p:cNvPr id="12" name="TextBox 11"/>
          <p:cNvSpPr txBox="1"/>
          <p:nvPr/>
        </p:nvSpPr>
        <p:spPr>
          <a:xfrm>
            <a:off x="7272471" y="5956419"/>
            <a:ext cx="2922662" cy="399931"/>
          </a:xfrm>
          <a:prstGeom prst="rect">
            <a:avLst/>
          </a:prstGeom>
          <a:noFill/>
        </p:spPr>
        <p:txBody>
          <a:bodyPr wrap="square" rtlCol="0">
            <a:spAutoFit/>
          </a:bodyPr>
          <a:lstStyle/>
          <a:p>
            <a:endParaRPr lang="en-US" dirty="0"/>
          </a:p>
        </p:txBody>
      </p:sp>
      <p:sp>
        <p:nvSpPr>
          <p:cNvPr id="13" name="TextBox 12"/>
          <p:cNvSpPr txBox="1"/>
          <p:nvPr/>
        </p:nvSpPr>
        <p:spPr>
          <a:xfrm>
            <a:off x="7016096" y="5828231"/>
            <a:ext cx="4304233" cy="923330"/>
          </a:xfrm>
          <a:prstGeom prst="rect">
            <a:avLst/>
          </a:prstGeom>
          <a:noFill/>
        </p:spPr>
        <p:txBody>
          <a:bodyPr wrap="square" rtlCol="0">
            <a:spAutoFit/>
          </a:bodyPr>
          <a:lstStyle/>
          <a:p>
            <a:r>
              <a:rPr lang="en-US" dirty="0"/>
              <a:t>CNT (1 Wt.%)-MXENE (3 Wt.%)-PVDF FILM</a:t>
            </a:r>
          </a:p>
          <a:p>
            <a:r>
              <a:rPr lang="en-US" dirty="0"/>
              <a:t>AVG. THICKNESS : 205 </a:t>
            </a:r>
            <a:r>
              <a:rPr lang="el-GR" dirty="0"/>
              <a:t>μ</a:t>
            </a:r>
            <a:r>
              <a:rPr lang="en-US" dirty="0"/>
              <a:t>m</a:t>
            </a:r>
          </a:p>
          <a:p>
            <a:endParaRPr lang="en-US" dirty="0"/>
          </a:p>
        </p:txBody>
      </p:sp>
    </p:spTree>
    <p:extLst>
      <p:ext uri="{BB962C8B-B14F-4D97-AF65-F5344CB8AC3E}">
        <p14:creationId xmlns:p14="http://schemas.microsoft.com/office/powerpoint/2010/main" val="95718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8962" y="111095"/>
            <a:ext cx="9744176" cy="511903"/>
          </a:xfrm>
          <a:blipFill>
            <a:blip r:embed="rId2"/>
            <a:tile tx="0" ty="0" sx="100000" sy="100000" flip="none" algn="tl"/>
          </a:blipFill>
        </p:spPr>
        <p:txBody>
          <a:bodyPr>
            <a:normAutofit fontScale="90000"/>
          </a:bodyPr>
          <a:lstStyle/>
          <a:p>
            <a:r>
              <a:rPr lang="en-US" u="sng" dirty="0">
                <a:latin typeface="Times New Roman" panose="02020603050405020304" pitchFamily="18" charset="0"/>
                <a:cs typeface="Times New Roman" panose="02020603050405020304" pitchFamily="18" charset="0"/>
              </a:rPr>
              <a:t>OPTICAL MICROSCOPE IMAGE OF PVDF</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9014" y="747223"/>
            <a:ext cx="5126289" cy="3081982"/>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1775" y="729274"/>
            <a:ext cx="5567315" cy="3078567"/>
          </a:xfrm>
          <a:prstGeom prst="rect">
            <a:avLst/>
          </a:prstGeom>
        </p:spPr>
      </p:pic>
      <p:sp>
        <p:nvSpPr>
          <p:cNvPr id="8" name="TextBox 7"/>
          <p:cNvSpPr txBox="1"/>
          <p:nvPr/>
        </p:nvSpPr>
        <p:spPr>
          <a:xfrm>
            <a:off x="4225580" y="3354431"/>
            <a:ext cx="2361362" cy="369332"/>
          </a:xfrm>
          <a:prstGeom prst="rect">
            <a:avLst/>
          </a:prstGeom>
          <a:noFill/>
        </p:spPr>
        <p:txBody>
          <a:bodyPr wrap="square" rtlCol="0">
            <a:spAutoFit/>
          </a:bodyPr>
          <a:lstStyle/>
          <a:p>
            <a:r>
              <a:rPr lang="en-US" dirty="0">
                <a:solidFill>
                  <a:srgbClr val="FF0000"/>
                </a:solidFill>
              </a:rPr>
              <a:t>PVDF 5X</a:t>
            </a:r>
          </a:p>
        </p:txBody>
      </p:sp>
      <p:sp>
        <p:nvSpPr>
          <p:cNvPr id="9" name="TextBox 8"/>
          <p:cNvSpPr txBox="1"/>
          <p:nvPr/>
        </p:nvSpPr>
        <p:spPr>
          <a:xfrm>
            <a:off x="10614991" y="3354431"/>
            <a:ext cx="1577009" cy="369332"/>
          </a:xfrm>
          <a:prstGeom prst="rect">
            <a:avLst/>
          </a:prstGeom>
          <a:noFill/>
        </p:spPr>
        <p:txBody>
          <a:bodyPr wrap="square" rtlCol="0">
            <a:spAutoFit/>
          </a:bodyPr>
          <a:lstStyle/>
          <a:p>
            <a:r>
              <a:rPr lang="en-US" dirty="0">
                <a:solidFill>
                  <a:schemeClr val="accent6">
                    <a:lumMod val="75000"/>
                  </a:schemeClr>
                </a:solidFill>
              </a:rPr>
              <a:t>PVDF 10X</a:t>
            </a:r>
          </a:p>
        </p:txBody>
      </p:sp>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539015" y="3965608"/>
            <a:ext cx="5207268" cy="2755867"/>
          </a:xfrm>
          <a:prstGeom prst="rect">
            <a:avLst/>
          </a:prstGeom>
        </p:spPr>
      </p:pic>
      <p:sp>
        <p:nvSpPr>
          <p:cNvPr id="12" name="TextBox 11"/>
          <p:cNvSpPr txBox="1"/>
          <p:nvPr/>
        </p:nvSpPr>
        <p:spPr>
          <a:xfrm>
            <a:off x="4636099" y="6058476"/>
            <a:ext cx="1306286" cy="369332"/>
          </a:xfrm>
          <a:prstGeom prst="rect">
            <a:avLst/>
          </a:prstGeom>
          <a:noFill/>
        </p:spPr>
        <p:txBody>
          <a:bodyPr wrap="square" rtlCol="0">
            <a:spAutoFit/>
          </a:bodyPr>
          <a:lstStyle/>
          <a:p>
            <a:r>
              <a:rPr lang="en-US" dirty="0">
                <a:solidFill>
                  <a:schemeClr val="accent1">
                    <a:lumMod val="75000"/>
                  </a:schemeClr>
                </a:solidFill>
              </a:rPr>
              <a:t>PVDF 20X</a:t>
            </a:r>
          </a:p>
        </p:txBody>
      </p:sp>
      <p:sp>
        <p:nvSpPr>
          <p:cNvPr id="3" name="Slide Number Placeholder 2"/>
          <p:cNvSpPr>
            <a:spLocks noGrp="1"/>
          </p:cNvSpPr>
          <p:nvPr>
            <p:ph type="sldNum" sz="quarter" idx="12"/>
          </p:nvPr>
        </p:nvSpPr>
        <p:spPr/>
        <p:txBody>
          <a:bodyPr/>
          <a:lstStyle/>
          <a:p>
            <a:fld id="{66A97F4E-B250-49D1-9AB8-69D33F934973}" type="slidenum">
              <a:rPr lang="en-US" smtClean="0"/>
              <a:t>17</a:t>
            </a:fld>
            <a:endParaRPr lang="en-US"/>
          </a:p>
        </p:txBody>
      </p:sp>
      <p:sp>
        <p:nvSpPr>
          <p:cNvPr id="5" name="TextBox 4"/>
          <p:cNvSpPr txBox="1"/>
          <p:nvPr/>
        </p:nvSpPr>
        <p:spPr>
          <a:xfrm>
            <a:off x="6182139" y="4105715"/>
            <a:ext cx="6009861" cy="1200329"/>
          </a:xfrm>
          <a:prstGeom prst="rect">
            <a:avLst/>
          </a:prstGeom>
          <a:noFill/>
        </p:spPr>
        <p:txBody>
          <a:bodyPr wrap="square" rtlCol="0">
            <a:spAutoFit/>
          </a:bodyPr>
          <a:lstStyle/>
          <a:p>
            <a:r>
              <a:rPr lang="en-US" dirty="0"/>
              <a:t>KEY POINTS TO OBSERVE:</a:t>
            </a:r>
          </a:p>
          <a:p>
            <a:pPr marL="285750" indent="-285750">
              <a:buFont typeface="Arial" panose="020B0604020202020204" pitchFamily="34" charset="0"/>
              <a:buChar char="•"/>
            </a:pPr>
            <a:r>
              <a:rPr lang="en-US" dirty="0"/>
              <a:t>Crystalline region</a:t>
            </a:r>
          </a:p>
          <a:p>
            <a:pPr marL="285750" indent="-285750">
              <a:buFont typeface="Arial" panose="020B0604020202020204" pitchFamily="34" charset="0"/>
              <a:buChar char="•"/>
            </a:pPr>
            <a:r>
              <a:rPr lang="en-US" dirty="0"/>
              <a:t>Concept of birefringence</a:t>
            </a:r>
          </a:p>
          <a:p>
            <a:endParaRPr lang="en-US" dirty="0"/>
          </a:p>
        </p:txBody>
      </p:sp>
    </p:spTree>
    <p:extLst>
      <p:ext uri="{BB962C8B-B14F-4D97-AF65-F5344CB8AC3E}">
        <p14:creationId xmlns:p14="http://schemas.microsoft.com/office/powerpoint/2010/main" val="1984601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2878" y="365125"/>
            <a:ext cx="10190922" cy="1123039"/>
          </a:xfrm>
        </p:spPr>
        <p:txBody>
          <a:bodyPr>
            <a:normAutofit/>
          </a:bodyPr>
          <a:lstStyle/>
          <a:p>
            <a:r>
              <a:rPr lang="en-US" sz="3200" u="sng" dirty="0">
                <a:latin typeface="Times New Roman" panose="02020603050405020304" pitchFamily="18" charset="0"/>
                <a:cs typeface="Times New Roman" panose="02020603050405020304" pitchFamily="18" charset="0"/>
              </a:rPr>
              <a:t>OPICAL MICROSCOPE IMAGE OF MXENE-PVDF FILM</a:t>
            </a:r>
          </a:p>
        </p:txBody>
      </p:sp>
      <p:pic>
        <p:nvPicPr>
          <p:cNvPr id="8" name="Content Placeholder 7"/>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7260" y="2245531"/>
            <a:ext cx="5446643" cy="3833721"/>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5983358" y="2245531"/>
            <a:ext cx="5622526" cy="3833721"/>
          </a:xfrm>
          <a:prstGeom prst="rect">
            <a:avLst/>
          </a:prstGeom>
        </p:spPr>
      </p:pic>
      <p:sp>
        <p:nvSpPr>
          <p:cNvPr id="10" name="Rectangle 9"/>
          <p:cNvSpPr/>
          <p:nvPr/>
        </p:nvSpPr>
        <p:spPr>
          <a:xfrm>
            <a:off x="4548768" y="4952553"/>
            <a:ext cx="1227067" cy="369332"/>
          </a:xfrm>
          <a:prstGeom prst="rect">
            <a:avLst/>
          </a:prstGeom>
        </p:spPr>
        <p:txBody>
          <a:bodyPr wrap="none">
            <a:spAutoFit/>
          </a:bodyPr>
          <a:lstStyle/>
          <a:p>
            <a:r>
              <a:rPr lang="en-US" dirty="0">
                <a:solidFill>
                  <a:srgbClr val="0070C0"/>
                </a:solidFill>
              </a:rPr>
              <a:t>1 wt.% 10X</a:t>
            </a:r>
          </a:p>
        </p:txBody>
      </p:sp>
      <p:sp>
        <p:nvSpPr>
          <p:cNvPr id="11" name="Rectangle 10"/>
          <p:cNvSpPr/>
          <p:nvPr/>
        </p:nvSpPr>
        <p:spPr>
          <a:xfrm>
            <a:off x="8850941" y="5709920"/>
            <a:ext cx="1227067" cy="369332"/>
          </a:xfrm>
          <a:prstGeom prst="rect">
            <a:avLst/>
          </a:prstGeom>
        </p:spPr>
        <p:txBody>
          <a:bodyPr wrap="none">
            <a:spAutoFit/>
          </a:bodyPr>
          <a:lstStyle/>
          <a:p>
            <a:r>
              <a:rPr lang="en-US" dirty="0">
                <a:solidFill>
                  <a:srgbClr val="0070C0"/>
                </a:solidFill>
              </a:rPr>
              <a:t>2 wt.% 10X</a:t>
            </a:r>
          </a:p>
        </p:txBody>
      </p:sp>
      <p:sp>
        <p:nvSpPr>
          <p:cNvPr id="3" name="Slide Number Placeholder 2"/>
          <p:cNvSpPr>
            <a:spLocks noGrp="1"/>
          </p:cNvSpPr>
          <p:nvPr>
            <p:ph type="sldNum" sz="quarter" idx="12"/>
          </p:nvPr>
        </p:nvSpPr>
        <p:spPr/>
        <p:txBody>
          <a:bodyPr/>
          <a:lstStyle/>
          <a:p>
            <a:fld id="{66A97F4E-B250-49D1-9AB8-69D33F934973}" type="slidenum">
              <a:rPr lang="en-US" smtClean="0"/>
              <a:t>18</a:t>
            </a:fld>
            <a:endParaRPr lang="en-US"/>
          </a:p>
        </p:txBody>
      </p:sp>
    </p:spTree>
    <p:extLst>
      <p:ext uri="{BB962C8B-B14F-4D97-AF65-F5344CB8AC3E}">
        <p14:creationId xmlns:p14="http://schemas.microsoft.com/office/powerpoint/2010/main" val="562029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574" y="238539"/>
            <a:ext cx="10118035" cy="795503"/>
          </a:xfrm>
        </p:spPr>
        <p:txBody>
          <a:bodyPr>
            <a:normAutofit fontScale="90000"/>
          </a:bodyPr>
          <a:lstStyle/>
          <a:p>
            <a:r>
              <a:rPr lang="en-US" dirty="0"/>
              <a:t>      </a:t>
            </a:r>
            <a:r>
              <a:rPr lang="en-US" sz="2700" u="sng" dirty="0">
                <a:solidFill>
                  <a:schemeClr val="bg1">
                    <a:lumMod val="95000"/>
                    <a:lumOff val="5000"/>
                  </a:schemeClr>
                </a:solidFill>
                <a:latin typeface="Times New Roman" panose="02020603050405020304" pitchFamily="18" charset="0"/>
                <a:cs typeface="Times New Roman" panose="02020603050405020304" pitchFamily="18" charset="0"/>
              </a:rPr>
              <a:t>OPTICAL MICROSCOPE IMAGE OF MXENE(4%)-PVDF  FILM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40148" y="1172144"/>
            <a:ext cx="5313656" cy="38186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4885" y="1172144"/>
            <a:ext cx="5317471" cy="3818600"/>
          </a:xfrm>
          <a:prstGeom prst="rect">
            <a:avLst/>
          </a:prstGeom>
        </p:spPr>
      </p:pic>
      <p:sp>
        <p:nvSpPr>
          <p:cNvPr id="7" name="TextBox 6"/>
          <p:cNvSpPr txBox="1"/>
          <p:nvPr/>
        </p:nvSpPr>
        <p:spPr>
          <a:xfrm>
            <a:off x="299102" y="4990744"/>
            <a:ext cx="1169919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The presence of distinct regions with different colors or textures in the image could indicate phase separation between MXene and PVDF.</a:t>
            </a:r>
          </a:p>
          <a:p>
            <a:pPr marL="285750" indent="-285750" algn="just">
              <a:buFont typeface="Arial" panose="020B0604020202020204" pitchFamily="34" charset="0"/>
              <a:buChar char="•"/>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The white lines could also be indicative of scratches (or) it is also possible that the white lines are due to imaging artifacts, such as glare or reflection from the surface of the material, or variations in  focus during the imaging process used to acquire the image</a:t>
            </a:r>
          </a:p>
        </p:txBody>
      </p:sp>
      <p:sp>
        <p:nvSpPr>
          <p:cNvPr id="8" name="TextBox 7"/>
          <p:cNvSpPr txBox="1"/>
          <p:nvPr/>
        </p:nvSpPr>
        <p:spPr>
          <a:xfrm>
            <a:off x="5494611" y="4525655"/>
            <a:ext cx="760576" cy="369332"/>
          </a:xfrm>
          <a:prstGeom prst="rect">
            <a:avLst/>
          </a:prstGeom>
          <a:noFill/>
        </p:spPr>
        <p:txBody>
          <a:bodyPr wrap="square" rtlCol="0">
            <a:spAutoFit/>
          </a:bodyPr>
          <a:lstStyle/>
          <a:p>
            <a:r>
              <a:rPr lang="en-US" dirty="0">
                <a:solidFill>
                  <a:schemeClr val="bg1">
                    <a:lumMod val="95000"/>
                    <a:lumOff val="5000"/>
                  </a:schemeClr>
                </a:solidFill>
              </a:rPr>
              <a:t>5X</a:t>
            </a:r>
          </a:p>
        </p:txBody>
      </p:sp>
      <p:sp>
        <p:nvSpPr>
          <p:cNvPr id="9" name="TextBox 8"/>
          <p:cNvSpPr txBox="1"/>
          <p:nvPr/>
        </p:nvSpPr>
        <p:spPr>
          <a:xfrm>
            <a:off x="11520780" y="4533919"/>
            <a:ext cx="642763" cy="369332"/>
          </a:xfrm>
          <a:prstGeom prst="rect">
            <a:avLst/>
          </a:prstGeom>
          <a:noFill/>
        </p:spPr>
        <p:txBody>
          <a:bodyPr wrap="square" rtlCol="0">
            <a:spAutoFit/>
          </a:bodyPr>
          <a:lstStyle/>
          <a:p>
            <a:r>
              <a:rPr lang="en-US" dirty="0">
                <a:solidFill>
                  <a:schemeClr val="bg1">
                    <a:lumMod val="95000"/>
                    <a:lumOff val="5000"/>
                  </a:schemeClr>
                </a:solidFill>
              </a:rPr>
              <a:t>5X</a:t>
            </a:r>
          </a:p>
        </p:txBody>
      </p:sp>
      <p:sp>
        <p:nvSpPr>
          <p:cNvPr id="3" name="TextBox 2"/>
          <p:cNvSpPr txBox="1"/>
          <p:nvPr/>
        </p:nvSpPr>
        <p:spPr>
          <a:xfrm>
            <a:off x="10555357" y="447261"/>
            <a:ext cx="477078" cy="369332"/>
          </a:xfrm>
          <a:prstGeom prst="rect">
            <a:avLst/>
          </a:prstGeom>
          <a:noFill/>
        </p:spPr>
        <p:txBody>
          <a:bodyPr wrap="square" rtlCol="0">
            <a:spAutoFit/>
          </a:bodyPr>
          <a:lstStyle/>
          <a:p>
            <a:r>
              <a:rPr lang="en-US" dirty="0" smtClean="0"/>
              <a:t>19</a:t>
            </a:r>
            <a:endParaRPr lang="en-US" dirty="0"/>
          </a:p>
        </p:txBody>
      </p:sp>
    </p:spTree>
    <p:extLst>
      <p:ext uri="{BB962C8B-B14F-4D97-AF65-F5344CB8AC3E}">
        <p14:creationId xmlns:p14="http://schemas.microsoft.com/office/powerpoint/2010/main" val="147991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C339DF18-55C5-46D2-8416-A374CD4106C9}"/>
              </a:ext>
            </a:extLst>
          </p:cNvPr>
          <p:cNvSpPr/>
          <p:nvPr/>
        </p:nvSpPr>
        <p:spPr>
          <a:xfrm>
            <a:off x="2296108" y="1789968"/>
            <a:ext cx="3400651" cy="880661"/>
          </a:xfrm>
          <a:prstGeom prst="rect">
            <a:avLst/>
          </a:prstGeom>
          <a:gradFill flip="none" rotWithShape="1">
            <a:gsLst>
              <a:gs pos="1000">
                <a:srgbClr val="00CC99"/>
              </a:gs>
              <a:gs pos="100000">
                <a:srgbClr val="008080"/>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 xmlns:a16="http://schemas.microsoft.com/office/drawing/2014/main" id="{1093D266-2E09-48FB-8081-02097F73C7B8}"/>
              </a:ext>
            </a:extLst>
          </p:cNvPr>
          <p:cNvSpPr/>
          <p:nvPr/>
        </p:nvSpPr>
        <p:spPr>
          <a:xfrm>
            <a:off x="2616628" y="1813463"/>
            <a:ext cx="1578375" cy="851718"/>
          </a:xfrm>
          <a:prstGeom prst="rect">
            <a:avLst/>
          </a:prstGeom>
          <a:gradFill flip="none" rotWithShape="1">
            <a:gsLst>
              <a:gs pos="21000">
                <a:srgbClr val="00BD94">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0AD20D38-11B3-4F19-892B-0A786F2358EA}"/>
              </a:ext>
            </a:extLst>
          </p:cNvPr>
          <p:cNvSpPr/>
          <p:nvPr/>
        </p:nvSpPr>
        <p:spPr>
          <a:xfrm>
            <a:off x="610271" y="1789968"/>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FAB6522A-CF90-4236-B677-6C6DA3DCD485}"/>
              </a:ext>
            </a:extLst>
          </p:cNvPr>
          <p:cNvSpPr txBox="1"/>
          <p:nvPr/>
        </p:nvSpPr>
        <p:spPr>
          <a:xfrm>
            <a:off x="3438542" y="1937780"/>
            <a:ext cx="2258217" cy="369332"/>
          </a:xfrm>
          <a:prstGeom prst="rect">
            <a:avLst/>
          </a:prstGeom>
          <a:noFill/>
        </p:spPr>
        <p:txBody>
          <a:bodyPr wrap="square" rtlCol="0">
            <a:spAutoFit/>
          </a:bodyPr>
          <a:lstStyle/>
          <a:p>
            <a:pPr algn="ctr"/>
            <a:r>
              <a:rPr lang="en-US" dirty="0">
                <a:solidFill>
                  <a:schemeClr val="bg1"/>
                </a:solidFill>
                <a:latin typeface="Segoe UI" panose="020B0502040204020203" pitchFamily="34" charset="0"/>
                <a:cs typeface="Segoe UI" panose="020B0502040204020203" pitchFamily="34" charset="0"/>
              </a:rPr>
              <a:t>      Genesis of Work</a:t>
            </a:r>
          </a:p>
        </p:txBody>
      </p:sp>
      <p:sp>
        <p:nvSpPr>
          <p:cNvPr id="6" name="Freeform: Shape 5">
            <a:extLst>
              <a:ext uri="{FF2B5EF4-FFF2-40B4-BE49-F238E27FC236}">
                <a16:creationId xmlns="" xmlns:a16="http://schemas.microsoft.com/office/drawing/2014/main" id="{D03DF990-A5B4-40D7-8428-3BE2F74B0408}"/>
              </a:ext>
            </a:extLst>
          </p:cNvPr>
          <p:cNvSpPr/>
          <p:nvPr/>
        </p:nvSpPr>
        <p:spPr>
          <a:xfrm>
            <a:off x="1969005" y="1051063"/>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7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 xmlns:a16="http://schemas.microsoft.com/office/drawing/2014/main" id="{C01446FE-8E6F-4464-8B91-5F3ED0DA438C}"/>
              </a:ext>
            </a:extLst>
          </p:cNvPr>
          <p:cNvSpPr/>
          <p:nvPr/>
        </p:nvSpPr>
        <p:spPr>
          <a:xfrm flipH="1" flipV="1">
            <a:off x="2436174" y="2656560"/>
            <a:ext cx="1749951" cy="814713"/>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88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a:extLst>
              <a:ext uri="{FF2B5EF4-FFF2-40B4-BE49-F238E27FC236}">
                <a16:creationId xmlns="" xmlns:a16="http://schemas.microsoft.com/office/drawing/2014/main" id="{A39EF366-8010-4DA6-A3FD-2038048599F1}"/>
              </a:ext>
            </a:extLst>
          </p:cNvPr>
          <p:cNvSpPr txBox="1"/>
          <p:nvPr/>
        </p:nvSpPr>
        <p:spPr>
          <a:xfrm>
            <a:off x="633548" y="1887828"/>
            <a:ext cx="2620592" cy="523220"/>
          </a:xfrm>
          <a:prstGeom prst="rect">
            <a:avLst/>
          </a:prstGeom>
          <a:noFill/>
        </p:spPr>
        <p:txBody>
          <a:bodyPr wrap="square" rtlCol="0">
            <a:spAutoFit/>
          </a:bodyPr>
          <a:lstStyle/>
          <a:p>
            <a:r>
              <a:rPr lang="en-US" sz="2800" b="1" dirty="0">
                <a:solidFill>
                  <a:srgbClr val="008080"/>
                </a:solidFill>
              </a:rPr>
              <a:t>        </a:t>
            </a:r>
            <a:r>
              <a:rPr lang="en-US" sz="1600" b="1" dirty="0">
                <a:solidFill>
                  <a:srgbClr val="008080"/>
                </a:solidFill>
                <a:latin typeface="Segoe UI" panose="020B0502040204020203" pitchFamily="34" charset="0"/>
                <a:cs typeface="Segoe UI" panose="020B0502040204020203" pitchFamily="34" charset="0"/>
              </a:rPr>
              <a:t>      1         </a:t>
            </a:r>
          </a:p>
        </p:txBody>
      </p:sp>
      <p:sp>
        <p:nvSpPr>
          <p:cNvPr id="11" name="Rectangle 10">
            <a:extLst>
              <a:ext uri="{FF2B5EF4-FFF2-40B4-BE49-F238E27FC236}">
                <a16:creationId xmlns="" xmlns:a16="http://schemas.microsoft.com/office/drawing/2014/main" id="{8E6FDC28-9707-4EC1-847B-73C4DB33AEE6}"/>
              </a:ext>
            </a:extLst>
          </p:cNvPr>
          <p:cNvSpPr/>
          <p:nvPr/>
        </p:nvSpPr>
        <p:spPr>
          <a:xfrm>
            <a:off x="2296108" y="3557346"/>
            <a:ext cx="3400651" cy="880661"/>
          </a:xfrm>
          <a:prstGeom prst="rect">
            <a:avLst/>
          </a:prstGeom>
          <a:gradFill flip="none" rotWithShape="1">
            <a:gsLst>
              <a:gs pos="4000">
                <a:srgbClr val="FF9900"/>
              </a:gs>
              <a:gs pos="100000">
                <a:srgbClr val="CC3300"/>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 xmlns:a16="http://schemas.microsoft.com/office/drawing/2014/main" id="{9D9D4484-7824-4AAB-B6C0-F7D4187AD595}"/>
              </a:ext>
            </a:extLst>
          </p:cNvPr>
          <p:cNvSpPr/>
          <p:nvPr/>
        </p:nvSpPr>
        <p:spPr>
          <a:xfrm>
            <a:off x="2607751" y="3579032"/>
            <a:ext cx="1578375" cy="851718"/>
          </a:xfrm>
          <a:prstGeom prst="rect">
            <a:avLst/>
          </a:prstGeom>
          <a:gradFill flip="none" rotWithShape="1">
            <a:gsLst>
              <a:gs pos="20000">
                <a:srgbClr val="F48200">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4635204F-0D85-4555-821E-75BA358456C5}"/>
              </a:ext>
            </a:extLst>
          </p:cNvPr>
          <p:cNvSpPr/>
          <p:nvPr/>
        </p:nvSpPr>
        <p:spPr>
          <a:xfrm>
            <a:off x="610271" y="3557346"/>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EB081E43-5469-4004-A524-CBF345785E72}"/>
              </a:ext>
            </a:extLst>
          </p:cNvPr>
          <p:cNvSpPr txBox="1"/>
          <p:nvPr/>
        </p:nvSpPr>
        <p:spPr>
          <a:xfrm>
            <a:off x="3438542" y="3705158"/>
            <a:ext cx="2258217" cy="584775"/>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Mxene</a:t>
            </a:r>
            <a:r>
              <a:rPr lang="en-US" sz="1600" dirty="0">
                <a:solidFill>
                  <a:schemeClr val="bg1"/>
                </a:solidFill>
                <a:latin typeface="Segoe UI" panose="020B0502040204020203" pitchFamily="34" charset="0"/>
                <a:cs typeface="Segoe UI" panose="020B0502040204020203" pitchFamily="34" charset="0"/>
              </a:rPr>
              <a:t> and its properties</a:t>
            </a:r>
          </a:p>
        </p:txBody>
      </p:sp>
      <p:sp>
        <p:nvSpPr>
          <p:cNvPr id="15" name="Freeform: Shape 14">
            <a:extLst>
              <a:ext uri="{FF2B5EF4-FFF2-40B4-BE49-F238E27FC236}">
                <a16:creationId xmlns="" xmlns:a16="http://schemas.microsoft.com/office/drawing/2014/main" id="{10EECFD0-64E0-461E-B8AF-2AF46C128EFC}"/>
              </a:ext>
            </a:extLst>
          </p:cNvPr>
          <p:cNvSpPr/>
          <p:nvPr/>
        </p:nvSpPr>
        <p:spPr>
          <a:xfrm>
            <a:off x="1969005" y="2832955"/>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6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8">
            <a:extLst>
              <a:ext uri="{FF2B5EF4-FFF2-40B4-BE49-F238E27FC236}">
                <a16:creationId xmlns="" xmlns:a16="http://schemas.microsoft.com/office/drawing/2014/main" id="{B2CAC62B-5A3B-4CF8-A7C7-0028680E76A3}"/>
              </a:ext>
            </a:extLst>
          </p:cNvPr>
          <p:cNvSpPr/>
          <p:nvPr/>
        </p:nvSpPr>
        <p:spPr>
          <a:xfrm flipH="1" flipV="1">
            <a:off x="2436174" y="4423939"/>
            <a:ext cx="1749951" cy="782800"/>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88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 xmlns:a16="http://schemas.microsoft.com/office/drawing/2014/main" id="{41EEBF67-F884-4465-B620-3ADF069ACC90}"/>
              </a:ext>
            </a:extLst>
          </p:cNvPr>
          <p:cNvSpPr txBox="1"/>
          <p:nvPr/>
        </p:nvSpPr>
        <p:spPr>
          <a:xfrm>
            <a:off x="620373" y="3696533"/>
            <a:ext cx="2355055" cy="523220"/>
          </a:xfrm>
          <a:prstGeom prst="rect">
            <a:avLst/>
          </a:prstGeom>
          <a:noFill/>
        </p:spPr>
        <p:txBody>
          <a:bodyPr wrap="square" rtlCol="0">
            <a:spAutoFit/>
          </a:bodyPr>
          <a:lstStyle/>
          <a:p>
            <a:r>
              <a:rPr lang="en-US" sz="2800" b="1" dirty="0">
                <a:solidFill>
                  <a:srgbClr val="CC3300"/>
                </a:solidFill>
              </a:rPr>
              <a:t>            2</a:t>
            </a:r>
            <a:endParaRPr lang="en-US" sz="1600" b="1" dirty="0">
              <a:solidFill>
                <a:srgbClr val="CC3300"/>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 xmlns:a16="http://schemas.microsoft.com/office/drawing/2014/main" id="{1FB8A4EE-D304-4ECA-B5B6-5F32EA48FC9B}"/>
              </a:ext>
            </a:extLst>
          </p:cNvPr>
          <p:cNvSpPr/>
          <p:nvPr/>
        </p:nvSpPr>
        <p:spPr>
          <a:xfrm>
            <a:off x="2296108" y="5397735"/>
            <a:ext cx="3400651" cy="880661"/>
          </a:xfrm>
          <a:prstGeom prst="rect">
            <a:avLst/>
          </a:prstGeom>
          <a:gradFill flip="none" rotWithShape="1">
            <a:gsLst>
              <a:gs pos="4000">
                <a:srgbClr val="3333FF"/>
              </a:gs>
              <a:gs pos="100000">
                <a:srgbClr val="000066"/>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 xmlns:a16="http://schemas.microsoft.com/office/drawing/2014/main" id="{2437E6FD-C66F-4398-B55E-0B797384465D}"/>
              </a:ext>
            </a:extLst>
          </p:cNvPr>
          <p:cNvSpPr/>
          <p:nvPr/>
        </p:nvSpPr>
        <p:spPr>
          <a:xfrm>
            <a:off x="2585045" y="5430656"/>
            <a:ext cx="1578375" cy="851718"/>
          </a:xfrm>
          <a:prstGeom prst="rect">
            <a:avLst/>
          </a:prstGeom>
          <a:gradFill flip="none" rotWithShape="1">
            <a:gsLst>
              <a:gs pos="20000">
                <a:srgbClr val="2D2DEC">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49BBA6EE-5FBC-4B39-940E-7543657795F7}"/>
              </a:ext>
            </a:extLst>
          </p:cNvPr>
          <p:cNvSpPr/>
          <p:nvPr/>
        </p:nvSpPr>
        <p:spPr>
          <a:xfrm>
            <a:off x="610271" y="5397735"/>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 xmlns:a16="http://schemas.microsoft.com/office/drawing/2014/main" id="{42334226-96C7-44CA-802A-2059C02C5B7D}"/>
              </a:ext>
            </a:extLst>
          </p:cNvPr>
          <p:cNvSpPr txBox="1"/>
          <p:nvPr/>
        </p:nvSpPr>
        <p:spPr>
          <a:xfrm>
            <a:off x="3705165" y="5545327"/>
            <a:ext cx="2085983" cy="523220"/>
          </a:xfrm>
          <a:prstGeom prst="rect">
            <a:avLst/>
          </a:prstGeom>
          <a:noFill/>
        </p:spPr>
        <p:txBody>
          <a:bodyPr wrap="square" rtlCol="0">
            <a:spAutoFit/>
          </a:bodyPr>
          <a:lstStyle/>
          <a:p>
            <a:pPr algn="just"/>
            <a:r>
              <a:rPr lang="en-US" sz="1400" dirty="0">
                <a:solidFill>
                  <a:schemeClr val="bg1"/>
                </a:solidFill>
                <a:latin typeface="Segoe UI" panose="020B0502040204020203" pitchFamily="34" charset="0"/>
                <a:cs typeface="Segoe UI" panose="020B0502040204020203" pitchFamily="34" charset="0"/>
              </a:rPr>
              <a:t>Steps for the synthesis of Mxene PVDF film</a:t>
            </a:r>
          </a:p>
        </p:txBody>
      </p:sp>
      <p:sp>
        <p:nvSpPr>
          <p:cNvPr id="26" name="Freeform: Shape 25">
            <a:extLst>
              <a:ext uri="{FF2B5EF4-FFF2-40B4-BE49-F238E27FC236}">
                <a16:creationId xmlns="" xmlns:a16="http://schemas.microsoft.com/office/drawing/2014/main" id="{EA91202C-AFF1-4297-9D26-899AF7EEEFF5}"/>
              </a:ext>
            </a:extLst>
          </p:cNvPr>
          <p:cNvSpPr/>
          <p:nvPr/>
        </p:nvSpPr>
        <p:spPr>
          <a:xfrm>
            <a:off x="1969005" y="4658830"/>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6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18">
            <a:extLst>
              <a:ext uri="{FF2B5EF4-FFF2-40B4-BE49-F238E27FC236}">
                <a16:creationId xmlns="" xmlns:a16="http://schemas.microsoft.com/office/drawing/2014/main" id="{8386318A-FD4C-4134-A25D-0E0BCC3091E4}"/>
              </a:ext>
            </a:extLst>
          </p:cNvPr>
          <p:cNvSpPr/>
          <p:nvPr/>
        </p:nvSpPr>
        <p:spPr>
          <a:xfrm flipH="1" flipV="1">
            <a:off x="2436174" y="6264327"/>
            <a:ext cx="1749951" cy="724391"/>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93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a:extLst>
              <a:ext uri="{FF2B5EF4-FFF2-40B4-BE49-F238E27FC236}">
                <a16:creationId xmlns="" xmlns:a16="http://schemas.microsoft.com/office/drawing/2014/main" id="{8AA1947B-490B-4D4D-BE93-F09FB6F710C2}"/>
              </a:ext>
            </a:extLst>
          </p:cNvPr>
          <p:cNvSpPr txBox="1"/>
          <p:nvPr/>
        </p:nvSpPr>
        <p:spPr>
          <a:xfrm>
            <a:off x="490479" y="5545327"/>
            <a:ext cx="2484949" cy="523220"/>
          </a:xfrm>
          <a:prstGeom prst="rect">
            <a:avLst/>
          </a:prstGeom>
          <a:noFill/>
        </p:spPr>
        <p:txBody>
          <a:bodyPr wrap="square" rtlCol="0">
            <a:spAutoFit/>
          </a:bodyPr>
          <a:lstStyle/>
          <a:p>
            <a:r>
              <a:rPr lang="en-US" sz="2800" b="1" dirty="0">
                <a:solidFill>
                  <a:srgbClr val="000066"/>
                </a:solidFill>
              </a:rPr>
              <a:t>               3</a:t>
            </a:r>
            <a:endParaRPr lang="en-US" sz="1600" b="1" dirty="0">
              <a:solidFill>
                <a:srgbClr val="000066"/>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 xmlns:a16="http://schemas.microsoft.com/office/drawing/2014/main" id="{761AAE18-3BEA-489F-BA2E-7434214DBBC2}"/>
              </a:ext>
            </a:extLst>
          </p:cNvPr>
          <p:cNvSpPr/>
          <p:nvPr/>
        </p:nvSpPr>
        <p:spPr>
          <a:xfrm>
            <a:off x="8254557" y="1789968"/>
            <a:ext cx="3400651" cy="880661"/>
          </a:xfrm>
          <a:prstGeom prst="rect">
            <a:avLst/>
          </a:prstGeom>
          <a:gradFill flip="none" rotWithShape="1">
            <a:gsLst>
              <a:gs pos="1000">
                <a:srgbClr val="FF3399"/>
              </a:gs>
              <a:gs pos="100000">
                <a:srgbClr val="660066"/>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 xmlns:a16="http://schemas.microsoft.com/office/drawing/2014/main" id="{2F034B48-E5C8-4E1C-AF9A-0B71929DE89C}"/>
              </a:ext>
            </a:extLst>
          </p:cNvPr>
          <p:cNvSpPr/>
          <p:nvPr/>
        </p:nvSpPr>
        <p:spPr>
          <a:xfrm>
            <a:off x="8601670" y="1807880"/>
            <a:ext cx="1578375" cy="851718"/>
          </a:xfrm>
          <a:prstGeom prst="rect">
            <a:avLst/>
          </a:prstGeom>
          <a:gradFill flip="none" rotWithShape="1">
            <a:gsLst>
              <a:gs pos="20000">
                <a:srgbClr val="E1298F">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 xmlns:a16="http://schemas.microsoft.com/office/drawing/2014/main" id="{A0FBC899-DC32-47DD-AE7A-B1C00E9E3E86}"/>
              </a:ext>
            </a:extLst>
          </p:cNvPr>
          <p:cNvSpPr/>
          <p:nvPr/>
        </p:nvSpPr>
        <p:spPr>
          <a:xfrm>
            <a:off x="6568720" y="1789968"/>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 xmlns:a16="http://schemas.microsoft.com/office/drawing/2014/main" id="{8636962E-62B5-43DC-A866-C32BD26B3054}"/>
              </a:ext>
            </a:extLst>
          </p:cNvPr>
          <p:cNvSpPr txBox="1"/>
          <p:nvPr/>
        </p:nvSpPr>
        <p:spPr>
          <a:xfrm>
            <a:off x="9438974" y="2056884"/>
            <a:ext cx="2258217"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  </a:t>
            </a:r>
            <a:r>
              <a:rPr lang="en-US" sz="1600" dirty="0" smtClean="0">
                <a:solidFill>
                  <a:schemeClr val="bg1"/>
                </a:solidFill>
                <a:latin typeface="Segoe UI" panose="020B0502040204020203" pitchFamily="34" charset="0"/>
                <a:cs typeface="Segoe UI" panose="020B0502040204020203" pitchFamily="34" charset="0"/>
              </a:rPr>
              <a:t>Experiment</a:t>
            </a:r>
            <a:endParaRPr lang="en-US" sz="1600" dirty="0">
              <a:solidFill>
                <a:schemeClr val="bg1"/>
              </a:solidFill>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 xmlns:a16="http://schemas.microsoft.com/office/drawing/2014/main" id="{BD2CF38B-A636-42F4-99A6-CD5A974E1A66}"/>
              </a:ext>
            </a:extLst>
          </p:cNvPr>
          <p:cNvSpPr/>
          <p:nvPr/>
        </p:nvSpPr>
        <p:spPr>
          <a:xfrm>
            <a:off x="7927454" y="1051063"/>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6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18">
            <a:extLst>
              <a:ext uri="{FF2B5EF4-FFF2-40B4-BE49-F238E27FC236}">
                <a16:creationId xmlns="" xmlns:a16="http://schemas.microsoft.com/office/drawing/2014/main" id="{14F01AF8-B8E1-4DB8-BBCE-4FA25BD454FC}"/>
              </a:ext>
            </a:extLst>
          </p:cNvPr>
          <p:cNvSpPr/>
          <p:nvPr/>
        </p:nvSpPr>
        <p:spPr>
          <a:xfrm flipH="1" flipV="1">
            <a:off x="8394623" y="2656560"/>
            <a:ext cx="1749951" cy="630025"/>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93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TextBox 34">
            <a:extLst>
              <a:ext uri="{FF2B5EF4-FFF2-40B4-BE49-F238E27FC236}">
                <a16:creationId xmlns="" xmlns:a16="http://schemas.microsoft.com/office/drawing/2014/main" id="{F8440563-1C65-4FD0-A711-FA871E428D03}"/>
              </a:ext>
            </a:extLst>
          </p:cNvPr>
          <p:cNvSpPr txBox="1"/>
          <p:nvPr/>
        </p:nvSpPr>
        <p:spPr>
          <a:xfrm>
            <a:off x="6578822" y="1912314"/>
            <a:ext cx="2355055" cy="523220"/>
          </a:xfrm>
          <a:prstGeom prst="rect">
            <a:avLst/>
          </a:prstGeom>
          <a:noFill/>
        </p:spPr>
        <p:txBody>
          <a:bodyPr wrap="square" rtlCol="0">
            <a:spAutoFit/>
          </a:bodyPr>
          <a:lstStyle/>
          <a:p>
            <a:r>
              <a:rPr lang="en-US" sz="2800" b="1" dirty="0">
                <a:solidFill>
                  <a:srgbClr val="660066"/>
                </a:solidFill>
              </a:rPr>
              <a:t>            4</a:t>
            </a:r>
            <a:r>
              <a:rPr lang="en-US" sz="2000" b="1" dirty="0">
                <a:solidFill>
                  <a:srgbClr val="660066"/>
                </a:solidFill>
              </a:rPr>
              <a:t> </a:t>
            </a:r>
          </a:p>
        </p:txBody>
      </p:sp>
      <p:sp>
        <p:nvSpPr>
          <p:cNvPr id="37" name="Rectangle 36">
            <a:extLst>
              <a:ext uri="{FF2B5EF4-FFF2-40B4-BE49-F238E27FC236}">
                <a16:creationId xmlns="" xmlns:a16="http://schemas.microsoft.com/office/drawing/2014/main" id="{D78614EA-195D-456D-A315-119C0E995F0D}"/>
              </a:ext>
            </a:extLst>
          </p:cNvPr>
          <p:cNvSpPr/>
          <p:nvPr/>
        </p:nvSpPr>
        <p:spPr>
          <a:xfrm>
            <a:off x="8254557" y="3557346"/>
            <a:ext cx="3400651" cy="880661"/>
          </a:xfrm>
          <a:prstGeom prst="rect">
            <a:avLst/>
          </a:prstGeom>
          <a:gradFill flip="none" rotWithShape="1">
            <a:gsLst>
              <a:gs pos="4000">
                <a:srgbClr val="CCFF33"/>
              </a:gs>
              <a:gs pos="100000">
                <a:srgbClr val="009900"/>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 xmlns:a16="http://schemas.microsoft.com/office/drawing/2014/main" id="{5A208381-4A22-4993-98CD-CAF95F270A49}"/>
              </a:ext>
            </a:extLst>
          </p:cNvPr>
          <p:cNvSpPr/>
          <p:nvPr/>
        </p:nvSpPr>
        <p:spPr>
          <a:xfrm>
            <a:off x="8558622" y="3571817"/>
            <a:ext cx="1578375" cy="851718"/>
          </a:xfrm>
          <a:prstGeom prst="rect">
            <a:avLst/>
          </a:prstGeom>
          <a:gradFill flip="none" rotWithShape="1">
            <a:gsLst>
              <a:gs pos="20000">
                <a:srgbClr val="95E325">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2B410630-7F84-4B8C-A0E6-1E05D70EB571}"/>
              </a:ext>
            </a:extLst>
          </p:cNvPr>
          <p:cNvSpPr/>
          <p:nvPr/>
        </p:nvSpPr>
        <p:spPr>
          <a:xfrm>
            <a:off x="6568720" y="3557346"/>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 xmlns:a16="http://schemas.microsoft.com/office/drawing/2014/main" id="{776FB117-71A2-4963-94F7-40DF00E7A331}"/>
              </a:ext>
            </a:extLst>
          </p:cNvPr>
          <p:cNvSpPr txBox="1"/>
          <p:nvPr/>
        </p:nvSpPr>
        <p:spPr>
          <a:xfrm>
            <a:off x="9463669" y="3799666"/>
            <a:ext cx="2191539"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      Characterizations</a:t>
            </a:r>
          </a:p>
        </p:txBody>
      </p:sp>
      <p:sp>
        <p:nvSpPr>
          <p:cNvPr id="40" name="Freeform: Shape 39">
            <a:extLst>
              <a:ext uri="{FF2B5EF4-FFF2-40B4-BE49-F238E27FC236}">
                <a16:creationId xmlns="" xmlns:a16="http://schemas.microsoft.com/office/drawing/2014/main" id="{6234BC06-30B0-402A-9E36-2FC5FB05D64D}"/>
              </a:ext>
            </a:extLst>
          </p:cNvPr>
          <p:cNvSpPr/>
          <p:nvPr/>
        </p:nvSpPr>
        <p:spPr>
          <a:xfrm>
            <a:off x="7927454" y="2818441"/>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6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18">
            <a:extLst>
              <a:ext uri="{FF2B5EF4-FFF2-40B4-BE49-F238E27FC236}">
                <a16:creationId xmlns="" xmlns:a16="http://schemas.microsoft.com/office/drawing/2014/main" id="{C1B40188-61C3-4986-8874-70FB5ABBC9DA}"/>
              </a:ext>
            </a:extLst>
          </p:cNvPr>
          <p:cNvSpPr/>
          <p:nvPr/>
        </p:nvSpPr>
        <p:spPr>
          <a:xfrm flipH="1" flipV="1">
            <a:off x="8394623" y="4423939"/>
            <a:ext cx="1749951" cy="735276"/>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93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a:extLst>
              <a:ext uri="{FF2B5EF4-FFF2-40B4-BE49-F238E27FC236}">
                <a16:creationId xmlns="" xmlns:a16="http://schemas.microsoft.com/office/drawing/2014/main" id="{283AC0C1-11EB-433E-83AA-116EA8C0E0ED}"/>
              </a:ext>
            </a:extLst>
          </p:cNvPr>
          <p:cNvSpPr txBox="1"/>
          <p:nvPr/>
        </p:nvSpPr>
        <p:spPr>
          <a:xfrm>
            <a:off x="6578822" y="3738189"/>
            <a:ext cx="2355055" cy="523220"/>
          </a:xfrm>
          <a:prstGeom prst="rect">
            <a:avLst/>
          </a:prstGeom>
          <a:noFill/>
        </p:spPr>
        <p:txBody>
          <a:bodyPr wrap="square" rtlCol="0">
            <a:spAutoFit/>
          </a:bodyPr>
          <a:lstStyle/>
          <a:p>
            <a:r>
              <a:rPr lang="en-US" sz="2800" b="1" dirty="0">
                <a:solidFill>
                  <a:srgbClr val="009900"/>
                </a:solidFill>
              </a:rPr>
              <a:t>            5</a:t>
            </a:r>
            <a:endParaRPr lang="en-US" sz="2000" b="1" dirty="0">
              <a:solidFill>
                <a:srgbClr val="009900"/>
              </a:solidFill>
            </a:endParaRPr>
          </a:p>
        </p:txBody>
      </p:sp>
      <p:sp>
        <p:nvSpPr>
          <p:cNvPr id="44" name="Rectangle 43">
            <a:extLst>
              <a:ext uri="{FF2B5EF4-FFF2-40B4-BE49-F238E27FC236}">
                <a16:creationId xmlns="" xmlns:a16="http://schemas.microsoft.com/office/drawing/2014/main" id="{22416B14-054D-45C5-98FD-A5E97DA26046}"/>
              </a:ext>
            </a:extLst>
          </p:cNvPr>
          <p:cNvSpPr/>
          <p:nvPr/>
        </p:nvSpPr>
        <p:spPr>
          <a:xfrm>
            <a:off x="8254557" y="5397735"/>
            <a:ext cx="3400651" cy="880661"/>
          </a:xfrm>
          <a:prstGeom prst="rect">
            <a:avLst/>
          </a:prstGeom>
          <a:gradFill flip="none" rotWithShape="1">
            <a:gsLst>
              <a:gs pos="4000">
                <a:srgbClr val="CC9900"/>
              </a:gs>
              <a:gs pos="100000">
                <a:srgbClr val="663300"/>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 xmlns:a16="http://schemas.microsoft.com/office/drawing/2014/main" id="{937C27D2-06CB-4B7F-8DDC-2182C91D909D}"/>
              </a:ext>
            </a:extLst>
          </p:cNvPr>
          <p:cNvSpPr/>
          <p:nvPr/>
        </p:nvSpPr>
        <p:spPr>
          <a:xfrm>
            <a:off x="8547986" y="5411554"/>
            <a:ext cx="1578375" cy="851718"/>
          </a:xfrm>
          <a:prstGeom prst="rect">
            <a:avLst/>
          </a:prstGeom>
          <a:gradFill flip="none" rotWithShape="1">
            <a:gsLst>
              <a:gs pos="20000">
                <a:srgbClr val="B07D00">
                  <a:alpha val="0"/>
                </a:srgbClr>
              </a:gs>
              <a:gs pos="100000">
                <a:schemeClr val="tx1">
                  <a:alpha val="81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 xmlns:a16="http://schemas.microsoft.com/office/drawing/2014/main" id="{C1D60F8F-1718-48F2-AF19-BFA46C0A0552}"/>
              </a:ext>
            </a:extLst>
          </p:cNvPr>
          <p:cNvSpPr/>
          <p:nvPr/>
        </p:nvSpPr>
        <p:spPr>
          <a:xfrm>
            <a:off x="6568720" y="5397735"/>
            <a:ext cx="2818112" cy="880661"/>
          </a:xfrm>
          <a:custGeom>
            <a:avLst/>
            <a:gdLst>
              <a:gd name="connsiteX0" fmla="*/ 0 w 3151163"/>
              <a:gd name="connsiteY0" fmla="*/ 0 h 984739"/>
              <a:gd name="connsiteX1" fmla="*/ 3151163 w 3151163"/>
              <a:gd name="connsiteY1" fmla="*/ 0 h 984739"/>
              <a:gd name="connsiteX2" fmla="*/ 3151163 w 3151163"/>
              <a:gd name="connsiteY2" fmla="*/ 429295 h 984739"/>
              <a:gd name="connsiteX3" fmla="*/ 3150537 w 3151163"/>
              <a:gd name="connsiteY3" fmla="*/ 429850 h 984739"/>
              <a:gd name="connsiteX4" fmla="*/ 3040470 w 3151163"/>
              <a:gd name="connsiteY4" fmla="*/ 540494 h 984739"/>
              <a:gd name="connsiteX5" fmla="*/ 2803404 w 3151163"/>
              <a:gd name="connsiteY5" fmla="*/ 740615 h 984739"/>
              <a:gd name="connsiteX6" fmla="*/ 2400082 w 3151163"/>
              <a:gd name="connsiteY6" fmla="*/ 916106 h 984739"/>
              <a:gd name="connsiteX7" fmla="*/ 2104519 w 3151163"/>
              <a:gd name="connsiteY7" fmla="*/ 977681 h 984739"/>
              <a:gd name="connsiteX8" fmla="*/ 2107550 w 3151163"/>
              <a:gd name="connsiteY8" fmla="*/ 984739 h 984739"/>
              <a:gd name="connsiteX9" fmla="*/ 0 w 3151163"/>
              <a:gd name="connsiteY9" fmla="*/ 984739 h 98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1163" h="984739">
                <a:moveTo>
                  <a:pt x="0" y="0"/>
                </a:moveTo>
                <a:lnTo>
                  <a:pt x="3151163" y="0"/>
                </a:lnTo>
                <a:lnTo>
                  <a:pt x="3151163" y="429295"/>
                </a:lnTo>
                <a:lnTo>
                  <a:pt x="3150537" y="429850"/>
                </a:lnTo>
                <a:cubicBezTo>
                  <a:pt x="3115900" y="463781"/>
                  <a:pt x="3075876" y="513042"/>
                  <a:pt x="3040470" y="540494"/>
                </a:cubicBezTo>
                <a:cubicBezTo>
                  <a:pt x="2969658" y="595399"/>
                  <a:pt x="2910135" y="678013"/>
                  <a:pt x="2803404" y="740615"/>
                </a:cubicBezTo>
                <a:cubicBezTo>
                  <a:pt x="2696673" y="803217"/>
                  <a:pt x="2516563" y="876595"/>
                  <a:pt x="2400082" y="916106"/>
                </a:cubicBezTo>
                <a:cubicBezTo>
                  <a:pt x="2283601" y="955617"/>
                  <a:pt x="2111190" y="947406"/>
                  <a:pt x="2104519" y="977681"/>
                </a:cubicBezTo>
                <a:lnTo>
                  <a:pt x="2107550" y="984739"/>
                </a:lnTo>
                <a:lnTo>
                  <a:pt x="0" y="984739"/>
                </a:lnTo>
                <a:close/>
              </a:path>
            </a:pathLst>
          </a:custGeom>
          <a:gradFill flip="none" rotWithShape="1">
            <a:gsLst>
              <a:gs pos="1400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CE664FA8-579C-4F46-899E-7A5B27C20D2B}"/>
              </a:ext>
            </a:extLst>
          </p:cNvPr>
          <p:cNvSpPr txBox="1"/>
          <p:nvPr/>
        </p:nvSpPr>
        <p:spPr>
          <a:xfrm>
            <a:off x="9423362" y="5625447"/>
            <a:ext cx="2258217" cy="369332"/>
          </a:xfrm>
          <a:prstGeom prst="rect">
            <a:avLst/>
          </a:prstGeom>
          <a:noFill/>
        </p:spPr>
        <p:txBody>
          <a:bodyPr wrap="square" rtlCol="0">
            <a:spAutoFit/>
          </a:bodyPr>
          <a:lstStyle/>
          <a:p>
            <a:pPr algn="ctr"/>
            <a:r>
              <a:rPr lang="en-US" dirty="0">
                <a:solidFill>
                  <a:schemeClr val="bg1"/>
                </a:solidFill>
                <a:latin typeface="Segoe UI" panose="020B0502040204020203" pitchFamily="34" charset="0"/>
                <a:cs typeface="Segoe UI" panose="020B0502040204020203" pitchFamily="34" charset="0"/>
              </a:rPr>
              <a:t>    Future Work</a:t>
            </a:r>
          </a:p>
        </p:txBody>
      </p:sp>
      <p:sp>
        <p:nvSpPr>
          <p:cNvPr id="47" name="Freeform: Shape 46">
            <a:extLst>
              <a:ext uri="{FF2B5EF4-FFF2-40B4-BE49-F238E27FC236}">
                <a16:creationId xmlns="" xmlns:a16="http://schemas.microsoft.com/office/drawing/2014/main" id="{550A50D0-AE28-4BB0-B53A-93D5BA15316C}"/>
              </a:ext>
            </a:extLst>
          </p:cNvPr>
          <p:cNvSpPr/>
          <p:nvPr/>
        </p:nvSpPr>
        <p:spPr>
          <a:xfrm>
            <a:off x="7927454" y="4658830"/>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69000">
                <a:srgbClr val="CECECE"/>
              </a:gs>
              <a:gs pos="48000">
                <a:schemeClr val="bg1"/>
              </a:gs>
              <a:gs pos="6000">
                <a:schemeClr val="tx1">
                  <a:lumMod val="50000"/>
                  <a:lumOff val="50000"/>
                </a:schemeClr>
              </a:gs>
              <a:gs pos="83000">
                <a:schemeClr val="tx1">
                  <a:lumMod val="50000"/>
                  <a:lumOff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Triangle 18">
            <a:extLst>
              <a:ext uri="{FF2B5EF4-FFF2-40B4-BE49-F238E27FC236}">
                <a16:creationId xmlns="" xmlns:a16="http://schemas.microsoft.com/office/drawing/2014/main" id="{8B6E2754-73DC-43D9-9B66-29E964AE9BAD}"/>
              </a:ext>
            </a:extLst>
          </p:cNvPr>
          <p:cNvSpPr/>
          <p:nvPr/>
        </p:nvSpPr>
        <p:spPr>
          <a:xfrm flipH="1" flipV="1">
            <a:off x="8394623" y="6264328"/>
            <a:ext cx="1749951" cy="724390"/>
          </a:xfrm>
          <a:custGeom>
            <a:avLst/>
            <a:gdLst>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 name="connsiteX0" fmla="*/ 0 w 1749951"/>
              <a:gd name="connsiteY0" fmla="*/ 473294 h 473294"/>
              <a:gd name="connsiteX1" fmla="*/ 0 w 1749951"/>
              <a:gd name="connsiteY1" fmla="*/ 0 h 473294"/>
              <a:gd name="connsiteX2" fmla="*/ 1749951 w 1749951"/>
              <a:gd name="connsiteY2" fmla="*/ 473294 h 473294"/>
              <a:gd name="connsiteX3" fmla="*/ 0 w 1749951"/>
              <a:gd name="connsiteY3" fmla="*/ 473294 h 473294"/>
            </a:gdLst>
            <a:ahLst/>
            <a:cxnLst>
              <a:cxn ang="0">
                <a:pos x="connsiteX0" y="connsiteY0"/>
              </a:cxn>
              <a:cxn ang="0">
                <a:pos x="connsiteX1" y="connsiteY1"/>
              </a:cxn>
              <a:cxn ang="0">
                <a:pos x="connsiteX2" y="connsiteY2"/>
              </a:cxn>
              <a:cxn ang="0">
                <a:pos x="connsiteX3" y="connsiteY3"/>
              </a:cxn>
            </a:cxnLst>
            <a:rect l="l" t="t" r="r" b="b"/>
            <a:pathLst>
              <a:path w="1749951" h="473294">
                <a:moveTo>
                  <a:pt x="0" y="473294"/>
                </a:moveTo>
                <a:lnTo>
                  <a:pt x="0" y="0"/>
                </a:lnTo>
                <a:cubicBezTo>
                  <a:pt x="510746" y="389994"/>
                  <a:pt x="1065034" y="446157"/>
                  <a:pt x="1749951" y="473294"/>
                </a:cubicBezTo>
                <a:lnTo>
                  <a:pt x="0" y="473294"/>
                </a:lnTo>
                <a:close/>
              </a:path>
            </a:pathLst>
          </a:custGeom>
          <a:gradFill flip="none" rotWithShape="1">
            <a:gsLst>
              <a:gs pos="1000">
                <a:schemeClr val="tx1">
                  <a:alpha val="0"/>
                </a:schemeClr>
              </a:gs>
              <a:gs pos="100000">
                <a:schemeClr val="tx1">
                  <a:alpha val="93000"/>
                </a:schemeClr>
              </a:gs>
            </a:gsLst>
            <a:lin ang="27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TextBox 48">
            <a:extLst>
              <a:ext uri="{FF2B5EF4-FFF2-40B4-BE49-F238E27FC236}">
                <a16:creationId xmlns="" xmlns:a16="http://schemas.microsoft.com/office/drawing/2014/main" id="{95996765-44E0-4E81-9601-6BBA6A6929BD}"/>
              </a:ext>
            </a:extLst>
          </p:cNvPr>
          <p:cNvSpPr txBox="1"/>
          <p:nvPr/>
        </p:nvSpPr>
        <p:spPr>
          <a:xfrm>
            <a:off x="6578822" y="5567082"/>
            <a:ext cx="2355055" cy="523220"/>
          </a:xfrm>
          <a:prstGeom prst="rect">
            <a:avLst/>
          </a:prstGeom>
          <a:noFill/>
        </p:spPr>
        <p:txBody>
          <a:bodyPr wrap="square" rtlCol="0">
            <a:spAutoFit/>
          </a:bodyPr>
          <a:lstStyle/>
          <a:p>
            <a:r>
              <a:rPr lang="en-US" sz="2800" b="1" dirty="0">
                <a:solidFill>
                  <a:srgbClr val="663300"/>
                </a:solidFill>
              </a:rPr>
              <a:t>            6</a:t>
            </a:r>
            <a:endParaRPr lang="en-US" sz="2000" b="1" dirty="0">
              <a:solidFill>
                <a:srgbClr val="663300"/>
              </a:solidFill>
            </a:endParaRPr>
          </a:p>
        </p:txBody>
      </p:sp>
      <p:sp>
        <p:nvSpPr>
          <p:cNvPr id="50" name="Freeform: Shape 49">
            <a:extLst>
              <a:ext uri="{FF2B5EF4-FFF2-40B4-BE49-F238E27FC236}">
                <a16:creationId xmlns="" xmlns:a16="http://schemas.microsoft.com/office/drawing/2014/main" id="{0A0654C7-AE23-4504-A522-A2D56E631299}"/>
              </a:ext>
            </a:extLst>
          </p:cNvPr>
          <p:cNvSpPr/>
          <p:nvPr/>
        </p:nvSpPr>
        <p:spPr>
          <a:xfrm>
            <a:off x="1994586" y="1048930"/>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 xmlns:a16="http://schemas.microsoft.com/office/drawing/2014/main" id="{52E8517C-C7C0-494B-AC69-DC399F222FDE}"/>
              </a:ext>
            </a:extLst>
          </p:cNvPr>
          <p:cNvSpPr/>
          <p:nvPr/>
        </p:nvSpPr>
        <p:spPr>
          <a:xfrm>
            <a:off x="1983221" y="2827337"/>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Shape 51">
            <a:extLst>
              <a:ext uri="{FF2B5EF4-FFF2-40B4-BE49-F238E27FC236}">
                <a16:creationId xmlns="" xmlns:a16="http://schemas.microsoft.com/office/drawing/2014/main" id="{314F7C50-2BDE-4246-B835-0A3EBD28F583}"/>
              </a:ext>
            </a:extLst>
          </p:cNvPr>
          <p:cNvSpPr/>
          <p:nvPr/>
        </p:nvSpPr>
        <p:spPr>
          <a:xfrm>
            <a:off x="2019326" y="4644316"/>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 xmlns:a16="http://schemas.microsoft.com/office/drawing/2014/main" id="{3FCA7C8F-4BB8-4EDD-8930-1297ECA6C498}"/>
              </a:ext>
            </a:extLst>
          </p:cNvPr>
          <p:cNvSpPr/>
          <p:nvPr/>
        </p:nvSpPr>
        <p:spPr>
          <a:xfrm>
            <a:off x="7963984" y="4644316"/>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 xmlns:a16="http://schemas.microsoft.com/office/drawing/2014/main" id="{03F50238-A2FF-4471-A160-E607347B0497}"/>
              </a:ext>
            </a:extLst>
          </p:cNvPr>
          <p:cNvSpPr/>
          <p:nvPr/>
        </p:nvSpPr>
        <p:spPr>
          <a:xfrm>
            <a:off x="7953035" y="2800298"/>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 xmlns:a16="http://schemas.microsoft.com/office/drawing/2014/main" id="{E9EBBDB8-DDDC-4B6D-9483-F3CF2157BE7F}"/>
              </a:ext>
            </a:extLst>
          </p:cNvPr>
          <p:cNvSpPr/>
          <p:nvPr/>
        </p:nvSpPr>
        <p:spPr>
          <a:xfrm>
            <a:off x="7977776" y="1029308"/>
            <a:ext cx="1736160" cy="1619566"/>
          </a:xfrm>
          <a:custGeom>
            <a:avLst/>
            <a:gdLst>
              <a:gd name="connsiteX0" fmla="*/ 795077 w 1281313"/>
              <a:gd name="connsiteY0" fmla="*/ 0 h 1810970"/>
              <a:gd name="connsiteX1" fmla="*/ 853354 w 1281313"/>
              <a:gd name="connsiteY1" fmla="*/ 35403 h 1810970"/>
              <a:gd name="connsiteX2" fmla="*/ 1281313 w 1281313"/>
              <a:gd name="connsiteY2" fmla="*/ 840299 h 1810970"/>
              <a:gd name="connsiteX3" fmla="*/ 310642 w 1281313"/>
              <a:gd name="connsiteY3" fmla="*/ 1810970 h 1810970"/>
              <a:gd name="connsiteX4" fmla="*/ 0 w 1281313"/>
              <a:gd name="connsiteY4" fmla="*/ 1810970 h 1810970"/>
              <a:gd name="connsiteX5" fmla="*/ 73335 w 1281313"/>
              <a:gd name="connsiteY5" fmla="*/ 1807267 h 1810970"/>
              <a:gd name="connsiteX6" fmla="*/ 717433 w 1281313"/>
              <a:gd name="connsiteY6" fmla="*/ 1093518 h 1810970"/>
              <a:gd name="connsiteX7" fmla="*/ 717434 w 1281313"/>
              <a:gd name="connsiteY7" fmla="*/ 1093518 h 1810970"/>
              <a:gd name="connsiteX8" fmla="*/ 279246 w 1281313"/>
              <a:gd name="connsiteY8" fmla="*/ 432446 h 1810970"/>
              <a:gd name="connsiteX9" fmla="*/ 256127 w 1281313"/>
              <a:gd name="connsiteY9" fmla="*/ 425270 h 181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313" h="1810970">
                <a:moveTo>
                  <a:pt x="795077" y="0"/>
                </a:moveTo>
                <a:lnTo>
                  <a:pt x="853354" y="35403"/>
                </a:lnTo>
                <a:cubicBezTo>
                  <a:pt x="1111554" y="209840"/>
                  <a:pt x="1281313" y="505245"/>
                  <a:pt x="1281313" y="840299"/>
                </a:cubicBezTo>
                <a:cubicBezTo>
                  <a:pt x="1281313" y="1376386"/>
                  <a:pt x="846729" y="1810970"/>
                  <a:pt x="310642" y="1810970"/>
                </a:cubicBezTo>
                <a:lnTo>
                  <a:pt x="0" y="1810970"/>
                </a:lnTo>
                <a:lnTo>
                  <a:pt x="73335" y="1807267"/>
                </a:lnTo>
                <a:cubicBezTo>
                  <a:pt x="435115" y="1770526"/>
                  <a:pt x="717433" y="1464991"/>
                  <a:pt x="717433" y="1093518"/>
                </a:cubicBezTo>
                <a:lnTo>
                  <a:pt x="717434" y="1093518"/>
                </a:lnTo>
                <a:cubicBezTo>
                  <a:pt x="717434" y="796340"/>
                  <a:pt x="536751" y="541362"/>
                  <a:pt x="279246" y="432446"/>
                </a:cubicBezTo>
                <a:lnTo>
                  <a:pt x="256127" y="425270"/>
                </a:lnTo>
                <a:close/>
              </a:path>
            </a:pathLst>
          </a:custGeom>
          <a:gradFill flip="none" rotWithShape="1">
            <a:gsLst>
              <a:gs pos="100000">
                <a:schemeClr val="bg1">
                  <a:lumMod val="50000"/>
                </a:schemeClr>
              </a:gs>
              <a:gs pos="3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 xmlns:a16="http://schemas.microsoft.com/office/drawing/2014/main" id="{FAF289D1-8F31-49EB-9D23-96A0659A5B2B}"/>
              </a:ext>
            </a:extLst>
          </p:cNvPr>
          <p:cNvSpPr txBox="1"/>
          <p:nvPr/>
        </p:nvSpPr>
        <p:spPr>
          <a:xfrm>
            <a:off x="0" y="14599"/>
            <a:ext cx="10406743" cy="646331"/>
          </a:xfrm>
          <a:prstGeom prst="rect">
            <a:avLst/>
          </a:prstGeom>
          <a:noFill/>
        </p:spPr>
        <p:txBody>
          <a:bodyPr wrap="square" rtlCol="0">
            <a:spAutoFit/>
          </a:bodyPr>
          <a:lstStyle/>
          <a:p>
            <a:r>
              <a:rPr lang="en-US" sz="3600" b="1" dirty="0">
                <a:solidFill>
                  <a:schemeClr val="tx1">
                    <a:lumMod val="50000"/>
                    <a:lumOff val="50000"/>
                  </a:schemeClr>
                </a:solidFill>
              </a:rPr>
              <a:t>                                            </a:t>
            </a:r>
            <a:r>
              <a:rPr lang="en-US" sz="3600" b="1" u="sng" dirty="0">
                <a:solidFill>
                  <a:schemeClr val="accent6">
                    <a:lumMod val="75000"/>
                  </a:schemeClr>
                </a:solidFill>
              </a:rPr>
              <a:t>CONTENTS </a:t>
            </a:r>
          </a:p>
        </p:txBody>
      </p:sp>
      <p:sp>
        <p:nvSpPr>
          <p:cNvPr id="2" name="Slide Number Placeholder 1"/>
          <p:cNvSpPr>
            <a:spLocks noGrp="1"/>
          </p:cNvSpPr>
          <p:nvPr>
            <p:ph type="sldNum" sz="quarter" idx="12"/>
          </p:nvPr>
        </p:nvSpPr>
        <p:spPr/>
        <p:txBody>
          <a:bodyPr/>
          <a:lstStyle/>
          <a:p>
            <a:fld id="{66A97F4E-B250-49D1-9AB8-69D33F934973}" type="slidenum">
              <a:rPr lang="en-US" smtClean="0"/>
              <a:t>2</a:t>
            </a:fld>
            <a:endParaRPr lang="en-US"/>
          </a:p>
        </p:txBody>
      </p:sp>
    </p:spTree>
    <p:extLst>
      <p:ext uri="{BB962C8B-B14F-4D97-AF65-F5344CB8AC3E}">
        <p14:creationId xmlns:p14="http://schemas.microsoft.com/office/powerpoint/2010/main" val="288796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4912"/>
          </a:xfrm>
        </p:spPr>
        <p:txBody>
          <a:bodyPr>
            <a:normAutofit fontScale="90000"/>
          </a:bodyPr>
          <a:lstStyle/>
          <a:p>
            <a:r>
              <a:rPr lang="en-US" dirty="0"/>
              <a:t>                  </a:t>
            </a:r>
            <a:r>
              <a:rPr lang="en-US" sz="4000" u="sng" dirty="0">
                <a:solidFill>
                  <a:schemeClr val="tx1">
                    <a:lumMod val="95000"/>
                    <a:lumOff val="5000"/>
                  </a:schemeClr>
                </a:solidFill>
                <a:latin typeface="Times New Roman" panose="02020603050405020304" pitchFamily="18" charset="0"/>
                <a:cs typeface="Times New Roman" panose="02020603050405020304" pitchFamily="18" charset="0"/>
              </a:rPr>
              <a:t>SEM ANALYSIS- MAX PHASE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6536" y="1059307"/>
            <a:ext cx="4680107" cy="3744087"/>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603" y="1047591"/>
            <a:ext cx="4694754" cy="3755804"/>
          </a:xfrm>
          <a:prstGeom prst="rect">
            <a:avLst/>
          </a:prstGeom>
        </p:spPr>
      </p:pic>
      <p:sp>
        <p:nvSpPr>
          <p:cNvPr id="7" name="TextBox 6"/>
          <p:cNvSpPr txBox="1"/>
          <p:nvPr/>
        </p:nvSpPr>
        <p:spPr>
          <a:xfrm>
            <a:off x="1229448" y="4999112"/>
            <a:ext cx="10046231" cy="646331"/>
          </a:xfrm>
          <a:prstGeom prst="rect">
            <a:avLst/>
          </a:prstGeom>
          <a:noFill/>
        </p:spPr>
        <p:txBody>
          <a:bodyPr wrap="square" rtlCol="0">
            <a:spAutoFit/>
          </a:bodyPr>
          <a:lstStyle/>
          <a:p>
            <a:r>
              <a:rPr lang="en-US" dirty="0"/>
              <a:t>(MAX) Large crystals showing the compact layered structure  and highly smooth surface</a:t>
            </a:r>
          </a:p>
          <a:p>
            <a:r>
              <a:rPr lang="en-US" dirty="0"/>
              <a:t>  </a:t>
            </a:r>
          </a:p>
        </p:txBody>
      </p:sp>
    </p:spTree>
    <p:extLst>
      <p:ext uri="{BB962C8B-B14F-4D97-AF65-F5344CB8AC3E}">
        <p14:creationId xmlns:p14="http://schemas.microsoft.com/office/powerpoint/2010/main" val="1336478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4826" y="0"/>
            <a:ext cx="10508974" cy="793785"/>
          </a:xfrm>
        </p:spPr>
        <p:txBody>
          <a:bodyPr>
            <a:normAutofit/>
          </a:bodyPr>
          <a:lstStyle/>
          <a:p>
            <a:r>
              <a:rPr lang="en-US" dirty="0"/>
              <a:t>               </a:t>
            </a:r>
            <a:r>
              <a:rPr lang="en-US" u="sng" dirty="0">
                <a:latin typeface="Times New Roman" panose="02020603050405020304" pitchFamily="18" charset="0"/>
                <a:cs typeface="Times New Roman" panose="02020603050405020304" pitchFamily="18" charset="0"/>
              </a:rPr>
              <a:t>SEM ANALYSIS-MXENE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052" y="1073594"/>
            <a:ext cx="3679202" cy="294336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5734" y="1656540"/>
            <a:ext cx="2950521" cy="2360417"/>
          </a:xfrm>
          <a:prstGeom prst="rect">
            <a:avLst/>
          </a:prstGeom>
        </p:spPr>
      </p:pic>
      <p:sp>
        <p:nvSpPr>
          <p:cNvPr id="8" name="TextBox 7"/>
          <p:cNvSpPr txBox="1"/>
          <p:nvPr/>
        </p:nvSpPr>
        <p:spPr>
          <a:xfrm>
            <a:off x="405781" y="4620361"/>
            <a:ext cx="9005847" cy="1323439"/>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Segoe UI" panose="020B0502040204020203" pitchFamily="34" charset="0"/>
                <a:cs typeface="Segoe UI" panose="020B0502040204020203" pitchFamily="34" charset="0"/>
              </a:rPr>
              <a:t>“Accordion” like morphology: Stacked thin flat MXene sheets as shown above</a:t>
            </a:r>
          </a:p>
          <a:p>
            <a:pPr marL="285750" indent="-285750" algn="just">
              <a:buFont typeface="Wingdings" panose="05000000000000000000" pitchFamily="2" charset="2"/>
              <a:buChar char="§"/>
            </a:pPr>
            <a:r>
              <a:rPr lang="en-US" sz="1600" dirty="0">
                <a:latin typeface="Segoe UI" panose="020B0502040204020203" pitchFamily="34" charset="0"/>
                <a:cs typeface="Segoe UI" panose="020B0502040204020203" pitchFamily="34" charset="0"/>
              </a:rPr>
              <a:t>Distinct layers more clearly visible with HF conc. which ultimately produces gaseous hydrogen.</a:t>
            </a:r>
          </a:p>
          <a:p>
            <a:pPr marL="285750" indent="-285750" algn="just">
              <a:buFont typeface="Wingdings" panose="05000000000000000000" pitchFamily="2" charset="2"/>
              <a:buChar char="§"/>
            </a:pPr>
            <a:r>
              <a:rPr lang="en-US" sz="1600" dirty="0">
                <a:latin typeface="Segoe UI" panose="020B0502040204020203" pitchFamily="34" charset="0"/>
                <a:cs typeface="Segoe UI" panose="020B0502040204020203" pitchFamily="34" charset="0"/>
              </a:rPr>
              <a:t>Surface looks rough with pores and irregularities</a:t>
            </a:r>
          </a:p>
          <a:p>
            <a:pPr marL="285750" indent="-285750" algn="just">
              <a:buFont typeface="Wingdings" panose="05000000000000000000" pitchFamily="2" charset="2"/>
              <a:buChar char="§"/>
            </a:pPr>
            <a:r>
              <a:rPr lang="en-US" sz="1600" dirty="0">
                <a:latin typeface="Segoe UI" panose="020B0502040204020203" pitchFamily="34" charset="0"/>
                <a:cs typeface="Segoe UI" panose="020B0502040204020203" pitchFamily="34" charset="0"/>
              </a:rPr>
              <a:t>SEM reveals oxide nanoparticles(Titanium oxide particles) on the outsides of the layers, which are indicative of the severe etching process and oxidation on the surface as in fig</a:t>
            </a:r>
            <a:r>
              <a:rPr lang="en-US" sz="1600" dirty="0" smtClean="0">
                <a:latin typeface="Segoe UI" panose="020B0502040204020203" pitchFamily="34" charset="0"/>
                <a:cs typeface="Segoe UI" panose="020B0502040204020203" pitchFamily="34" charset="0"/>
              </a:rPr>
              <a:t>©</a:t>
            </a:r>
            <a:endParaRPr lang="en-US" sz="1600" dirty="0">
              <a:latin typeface="Segoe UI" panose="020B0502040204020203" pitchFamily="34" charset="0"/>
              <a:cs typeface="Segoe UI" panose="020B0502040204020203" pitchFamily="34" charset="0"/>
            </a:endParaRPr>
          </a:p>
        </p:txBody>
      </p:sp>
      <p:sp>
        <p:nvSpPr>
          <p:cNvPr id="10" name="Oval 9"/>
          <p:cNvSpPr/>
          <p:nvPr/>
        </p:nvSpPr>
        <p:spPr>
          <a:xfrm>
            <a:off x="635620" y="2076516"/>
            <a:ext cx="947854" cy="97015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1426" y="978446"/>
            <a:ext cx="3798137" cy="3038511"/>
          </a:xfrm>
          <a:prstGeom prst="rect">
            <a:avLst/>
          </a:prstGeom>
        </p:spPr>
      </p:pic>
      <p:pic>
        <p:nvPicPr>
          <p:cNvPr id="2058" name="Picture 10" descr="The Accordion Principle - Pamela Sli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1628" y="4329404"/>
            <a:ext cx="2667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6A97F4E-B250-49D1-9AB8-69D33F934973}" type="slidenum">
              <a:rPr lang="en-US" smtClean="0"/>
              <a:t>21</a:t>
            </a:fld>
            <a:endParaRPr lang="en-US"/>
          </a:p>
        </p:txBody>
      </p:sp>
    </p:spTree>
    <p:extLst>
      <p:ext uri="{BB962C8B-B14F-4D97-AF65-F5344CB8AC3E}">
        <p14:creationId xmlns:p14="http://schemas.microsoft.com/office/powerpoint/2010/main" val="2262436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1150" y="188007"/>
            <a:ext cx="9537107" cy="1122666"/>
          </a:xfrm>
        </p:spPr>
        <p:txBody>
          <a:bodyPr>
            <a:normAutofit fontScale="90000"/>
          </a:bodyPr>
          <a:lstStyle/>
          <a:p>
            <a:r>
              <a:rPr lang="en-US" u="sng" dirty="0">
                <a:latin typeface="Times New Roman" panose="02020603050405020304" pitchFamily="18" charset="0"/>
                <a:cs typeface="Times New Roman" panose="02020603050405020304" pitchFamily="18" charset="0"/>
              </a:rPr>
              <a:t>SEM ANALYSIS OF MXENE-CNT-PVDF</a:t>
            </a:r>
          </a:p>
        </p:txBody>
      </p:sp>
      <p:sp>
        <p:nvSpPr>
          <p:cNvPr id="5" name="Slide Number Placeholder 4"/>
          <p:cNvSpPr>
            <a:spLocks noGrp="1"/>
          </p:cNvSpPr>
          <p:nvPr>
            <p:ph type="sldNum" sz="quarter" idx="12"/>
          </p:nvPr>
        </p:nvSpPr>
        <p:spPr/>
        <p:txBody>
          <a:bodyPr/>
          <a:lstStyle/>
          <a:p>
            <a:fld id="{66A97F4E-B250-49D1-9AB8-69D33F934973}" type="slidenum">
              <a:rPr lang="en-US" smtClean="0"/>
              <a:t>22</a:t>
            </a:fld>
            <a:endParaRPr lang="en-US"/>
          </a:p>
        </p:txBody>
      </p:sp>
      <p:pic>
        <p:nvPicPr>
          <p:cNvPr id="8" name="Picture 7" descr="A picture containing nature, screenshot, water, black and white&#10;&#10;Description automatically generated">
            <a:extLst>
              <a:ext uri="{FF2B5EF4-FFF2-40B4-BE49-F238E27FC236}">
                <a16:creationId xmlns="" xmlns:a16="http://schemas.microsoft.com/office/drawing/2014/main" id="{D1C45EA5-BCF5-C113-9DC3-C62F46859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86" y="1504421"/>
            <a:ext cx="5793902" cy="4635122"/>
          </a:xfrm>
          <a:prstGeom prst="rect">
            <a:avLst/>
          </a:prstGeom>
        </p:spPr>
      </p:pic>
      <p:pic>
        <p:nvPicPr>
          <p:cNvPr id="12" name="Picture 11" descr="A picture containing nature, screenshot, black and white, monochrome&#10;&#10;Description automatically generated">
            <a:extLst>
              <a:ext uri="{FF2B5EF4-FFF2-40B4-BE49-F238E27FC236}">
                <a16:creationId xmlns="" xmlns:a16="http://schemas.microsoft.com/office/drawing/2014/main" id="{37AA48AE-6ADE-F27E-6917-68AFB11F0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414" y="1504421"/>
            <a:ext cx="5793902" cy="4635122"/>
          </a:xfrm>
          <a:prstGeom prst="rect">
            <a:avLst/>
          </a:prstGeom>
        </p:spPr>
      </p:pic>
      <p:sp>
        <p:nvSpPr>
          <p:cNvPr id="3" name="Oval 2"/>
          <p:cNvSpPr/>
          <p:nvPr/>
        </p:nvSpPr>
        <p:spPr>
          <a:xfrm>
            <a:off x="6913548" y="3136307"/>
            <a:ext cx="811850" cy="10767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75000"/>
                  </a:schemeClr>
                </a:solidFill>
              </a:ln>
            </a:endParaRPr>
          </a:p>
        </p:txBody>
      </p:sp>
      <p:sp>
        <p:nvSpPr>
          <p:cNvPr id="4" name="Oval 3"/>
          <p:cNvSpPr/>
          <p:nvPr/>
        </p:nvSpPr>
        <p:spPr>
          <a:xfrm rot="19124467">
            <a:off x="10716426" y="2375731"/>
            <a:ext cx="1085316" cy="157242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28916" y="3843745"/>
            <a:ext cx="581114" cy="369332"/>
          </a:xfrm>
          <a:prstGeom prst="rect">
            <a:avLst/>
          </a:prstGeom>
          <a:noFill/>
        </p:spPr>
        <p:txBody>
          <a:bodyPr wrap="square" rtlCol="0">
            <a:spAutoFit/>
          </a:bodyPr>
          <a:lstStyle/>
          <a:p>
            <a:r>
              <a:rPr lang="en-US" dirty="0" smtClean="0">
                <a:solidFill>
                  <a:srgbClr val="FF0000"/>
                </a:solidFill>
              </a:rPr>
              <a:t>CNT</a:t>
            </a:r>
            <a:endParaRPr lang="en-US" dirty="0">
              <a:solidFill>
                <a:srgbClr val="FF0000"/>
              </a:solidFill>
            </a:endParaRPr>
          </a:p>
        </p:txBody>
      </p:sp>
      <p:sp>
        <p:nvSpPr>
          <p:cNvPr id="7" name="TextBox 6"/>
          <p:cNvSpPr txBox="1"/>
          <p:nvPr/>
        </p:nvSpPr>
        <p:spPr>
          <a:xfrm>
            <a:off x="10759156" y="3221764"/>
            <a:ext cx="932204" cy="369332"/>
          </a:xfrm>
          <a:prstGeom prst="rect">
            <a:avLst/>
          </a:prstGeom>
          <a:noFill/>
        </p:spPr>
        <p:txBody>
          <a:bodyPr wrap="square" rtlCol="0">
            <a:spAutoFit/>
          </a:bodyPr>
          <a:lstStyle/>
          <a:p>
            <a:r>
              <a:rPr lang="en-US" dirty="0" smtClean="0">
                <a:solidFill>
                  <a:srgbClr val="FFFF00"/>
                </a:solidFill>
              </a:rPr>
              <a:t>MXENE</a:t>
            </a:r>
            <a:endParaRPr lang="en-US" dirty="0">
              <a:solidFill>
                <a:srgbClr val="FFFF00"/>
              </a:solidFill>
            </a:endParaRPr>
          </a:p>
        </p:txBody>
      </p:sp>
    </p:spTree>
    <p:extLst>
      <p:ext uri="{BB962C8B-B14F-4D97-AF65-F5344CB8AC3E}">
        <p14:creationId xmlns:p14="http://schemas.microsoft.com/office/powerpoint/2010/main" val="1260542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4338" y="365125"/>
            <a:ext cx="10429461" cy="917023"/>
          </a:xfrm>
        </p:spPr>
        <p:txBody>
          <a:bodyPr/>
          <a:lstStyle/>
          <a:p>
            <a:r>
              <a:rPr lang="en-US" u="sng" dirty="0">
                <a:latin typeface="Times New Roman" panose="02020603050405020304" pitchFamily="18" charset="0"/>
                <a:cs typeface="Times New Roman" panose="02020603050405020304" pitchFamily="18" charset="0"/>
              </a:rPr>
              <a:t>Energy-dispersive X-ray spectroscopy (EDS)</a:t>
            </a:r>
            <a:r>
              <a:rPr lang="en-US" u="sng" dirty="0"/>
              <a:t> </a:t>
            </a:r>
          </a:p>
        </p:txBody>
      </p:sp>
      <p:sp>
        <p:nvSpPr>
          <p:cNvPr id="3" name="Content Placeholder 2"/>
          <p:cNvSpPr>
            <a:spLocks noGrp="1"/>
          </p:cNvSpPr>
          <p:nvPr>
            <p:ph idx="1"/>
          </p:nvPr>
        </p:nvSpPr>
        <p:spPr>
          <a:xfrm>
            <a:off x="838200" y="1282148"/>
            <a:ext cx="10515600" cy="4894815"/>
          </a:xfrm>
        </p:spPr>
        <p:txBody>
          <a:bodyPr/>
          <a:lstStyle/>
          <a:p>
            <a:pPr marL="0" indent="0">
              <a:buNone/>
            </a:pPr>
            <a:endParaRPr lang="en-US" dirty="0"/>
          </a:p>
          <a:p>
            <a:pPr marL="0" indent="0">
              <a:buNone/>
            </a:pPr>
            <a:r>
              <a:rPr lang="en-US" dirty="0"/>
              <a:t>Qualitative elemental analysis and elemental mapping of  elements.</a:t>
            </a:r>
          </a:p>
          <a:p>
            <a:pPr marL="0" indent="0">
              <a:buNone/>
            </a:pPr>
            <a:r>
              <a:rPr lang="en-US" dirty="0"/>
              <a:t> </a:t>
            </a:r>
          </a:p>
        </p:txBody>
      </p:sp>
      <p:pic>
        <p:nvPicPr>
          <p:cNvPr id="4" name="Picture 3" descr="TemplateImage"/>
          <p:cNvPicPr/>
          <p:nvPr/>
        </p:nvPicPr>
        <p:blipFill>
          <a:blip r:embed="rId3" cstate="print"/>
          <a:stretch>
            <a:fillRect/>
          </a:stretch>
        </p:blipFill>
        <p:spPr>
          <a:xfrm>
            <a:off x="-721193" y="2199171"/>
            <a:ext cx="8334567" cy="3509582"/>
          </a:xfrm>
          <a:prstGeom prst="rect">
            <a:avLst/>
          </a:prstGeom>
        </p:spPr>
      </p:pic>
      <p:pic>
        <p:nvPicPr>
          <p:cNvPr id="5" name="Picture 4" descr="TemplateImage"/>
          <p:cNvPicPr/>
          <p:nvPr/>
        </p:nvPicPr>
        <p:blipFill>
          <a:blip r:embed="rId4" cstate="print"/>
          <a:stretch>
            <a:fillRect/>
          </a:stretch>
        </p:blipFill>
        <p:spPr>
          <a:xfrm>
            <a:off x="6261652" y="2435086"/>
            <a:ext cx="5352021" cy="3012617"/>
          </a:xfrm>
          <a:prstGeom prst="rect">
            <a:avLst/>
          </a:prstGeom>
        </p:spPr>
      </p:pic>
      <p:sp>
        <p:nvSpPr>
          <p:cNvPr id="6" name="Slide Number Placeholder 5"/>
          <p:cNvSpPr>
            <a:spLocks noGrp="1"/>
          </p:cNvSpPr>
          <p:nvPr>
            <p:ph type="sldNum" sz="quarter" idx="12"/>
          </p:nvPr>
        </p:nvSpPr>
        <p:spPr/>
        <p:txBody>
          <a:bodyPr/>
          <a:lstStyle/>
          <a:p>
            <a:fld id="{66A97F4E-B250-49D1-9AB8-69D33F934973}" type="slidenum">
              <a:rPr lang="en-US" smtClean="0"/>
              <a:t>23</a:t>
            </a:fld>
            <a:endParaRPr lang="en-US"/>
          </a:p>
        </p:txBody>
      </p:sp>
    </p:spTree>
    <p:extLst>
      <p:ext uri="{BB962C8B-B14F-4D97-AF65-F5344CB8AC3E}">
        <p14:creationId xmlns:p14="http://schemas.microsoft.com/office/powerpoint/2010/main" val="363317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9408" y="365125"/>
            <a:ext cx="9624391" cy="847449"/>
          </a:xfrm>
        </p:spPr>
        <p:txBody>
          <a:bodyPr/>
          <a:lstStyle/>
          <a:p>
            <a:r>
              <a:rPr lang="en-US" u="sng" dirty="0">
                <a:latin typeface="Times New Roman" panose="02020603050405020304" pitchFamily="18" charset="0"/>
                <a:cs typeface="Times New Roman" panose="02020603050405020304" pitchFamily="18" charset="0"/>
              </a:rPr>
              <a:t>EDS GRAPH DATA AND MAPPING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8388293"/>
              </p:ext>
            </p:extLst>
          </p:nvPr>
        </p:nvGraphicFramePr>
        <p:xfrm>
          <a:off x="2623930" y="1690687"/>
          <a:ext cx="5287618" cy="2519592"/>
        </p:xfrm>
        <a:graphic>
          <a:graphicData uri="http://schemas.openxmlformats.org/drawingml/2006/table">
            <a:tbl>
              <a:tblPr firstRow="1" bandRow="1">
                <a:tableStyleId>{5C22544A-7EE6-4342-B048-85BDC9FD1C3A}</a:tableStyleId>
              </a:tblPr>
              <a:tblGrid>
                <a:gridCol w="2643809">
                  <a:extLst>
                    <a:ext uri="{9D8B030D-6E8A-4147-A177-3AD203B41FA5}">
                      <a16:colId xmlns="" xmlns:a16="http://schemas.microsoft.com/office/drawing/2014/main" val="20000"/>
                    </a:ext>
                  </a:extLst>
                </a:gridCol>
                <a:gridCol w="2643809">
                  <a:extLst>
                    <a:ext uri="{9D8B030D-6E8A-4147-A177-3AD203B41FA5}">
                      <a16:colId xmlns="" xmlns:a16="http://schemas.microsoft.com/office/drawing/2014/main" val="20001"/>
                    </a:ext>
                  </a:extLst>
                </a:gridCol>
              </a:tblGrid>
              <a:tr h="469878">
                <a:tc>
                  <a:txBody>
                    <a:bodyPr/>
                    <a:lstStyle/>
                    <a:p>
                      <a:r>
                        <a:rPr lang="en-US" dirty="0"/>
                        <a:t>                Element</a:t>
                      </a:r>
                    </a:p>
                  </a:txBody>
                  <a:tcPr/>
                </a:tc>
                <a:tc>
                  <a:txBody>
                    <a:bodyPr/>
                    <a:lstStyle/>
                    <a:p>
                      <a:r>
                        <a:rPr lang="en-US" dirty="0"/>
                        <a:t>                  Wt.%</a:t>
                      </a:r>
                    </a:p>
                  </a:txBody>
                  <a:tcPr/>
                </a:tc>
                <a:extLst>
                  <a:ext uri="{0D108BD9-81ED-4DB2-BD59-A6C34878D82A}">
                    <a16:rowId xmlns="" xmlns:a16="http://schemas.microsoft.com/office/drawing/2014/main" val="10000"/>
                  </a:ext>
                </a:extLst>
              </a:tr>
              <a:tr h="469878">
                <a:tc>
                  <a:txBody>
                    <a:bodyPr/>
                    <a:lstStyle/>
                    <a:p>
                      <a:r>
                        <a:rPr lang="en-US" dirty="0"/>
                        <a:t>                     C</a:t>
                      </a:r>
                    </a:p>
                  </a:txBody>
                  <a:tcPr/>
                </a:tc>
                <a:tc>
                  <a:txBody>
                    <a:bodyPr/>
                    <a:lstStyle/>
                    <a:p>
                      <a:r>
                        <a:rPr lang="en-US" dirty="0"/>
                        <a:t>                  26.27</a:t>
                      </a:r>
                    </a:p>
                  </a:txBody>
                  <a:tcPr/>
                </a:tc>
                <a:extLst>
                  <a:ext uri="{0D108BD9-81ED-4DB2-BD59-A6C34878D82A}">
                    <a16:rowId xmlns="" xmlns:a16="http://schemas.microsoft.com/office/drawing/2014/main" val="10001"/>
                  </a:ext>
                </a:extLst>
              </a:tr>
              <a:tr h="469878">
                <a:tc>
                  <a:txBody>
                    <a:bodyPr/>
                    <a:lstStyle/>
                    <a:p>
                      <a:r>
                        <a:rPr lang="en-US" dirty="0"/>
                        <a:t>                     O</a:t>
                      </a:r>
                    </a:p>
                  </a:txBody>
                  <a:tcPr/>
                </a:tc>
                <a:tc>
                  <a:txBody>
                    <a:bodyPr/>
                    <a:lstStyle/>
                    <a:p>
                      <a:r>
                        <a:rPr lang="en-US" dirty="0"/>
                        <a:t>                  11</a:t>
                      </a:r>
                    </a:p>
                  </a:txBody>
                  <a:tcPr/>
                </a:tc>
                <a:extLst>
                  <a:ext uri="{0D108BD9-81ED-4DB2-BD59-A6C34878D82A}">
                    <a16:rowId xmlns="" xmlns:a16="http://schemas.microsoft.com/office/drawing/2014/main" val="10002"/>
                  </a:ext>
                </a:extLst>
              </a:tr>
              <a:tr h="469878">
                <a:tc>
                  <a:txBody>
                    <a:bodyPr/>
                    <a:lstStyle/>
                    <a:p>
                      <a:r>
                        <a:rPr lang="en-US" dirty="0"/>
                        <a:t>                     F</a:t>
                      </a:r>
                    </a:p>
                  </a:txBody>
                  <a:tcPr/>
                </a:tc>
                <a:tc>
                  <a:txBody>
                    <a:bodyPr/>
                    <a:lstStyle/>
                    <a:p>
                      <a:r>
                        <a:rPr lang="en-US" dirty="0"/>
                        <a:t>                  15.31</a:t>
                      </a:r>
                    </a:p>
                  </a:txBody>
                  <a:tcPr/>
                </a:tc>
                <a:extLst>
                  <a:ext uri="{0D108BD9-81ED-4DB2-BD59-A6C34878D82A}">
                    <a16:rowId xmlns="" xmlns:a16="http://schemas.microsoft.com/office/drawing/2014/main" val="10003"/>
                  </a:ext>
                </a:extLst>
              </a:tr>
              <a:tr h="634054">
                <a:tc>
                  <a:txBody>
                    <a:bodyPr/>
                    <a:lstStyle/>
                    <a:p>
                      <a:r>
                        <a:rPr lang="en-US" dirty="0"/>
                        <a:t>                    Ti</a:t>
                      </a:r>
                    </a:p>
                  </a:txBody>
                  <a:tcPr/>
                </a:tc>
                <a:tc>
                  <a:txBody>
                    <a:bodyPr/>
                    <a:lstStyle/>
                    <a:p>
                      <a:r>
                        <a:rPr lang="en-US" dirty="0"/>
                        <a:t>                  45.02                                                                                              </a:t>
                      </a:r>
                    </a:p>
                    <a:p>
                      <a:endParaRPr lang="en-US" dirty="0"/>
                    </a:p>
                  </a:txBody>
                  <a:tcPr/>
                </a:tc>
                <a:extLst>
                  <a:ext uri="{0D108BD9-81ED-4DB2-BD59-A6C34878D82A}">
                    <a16:rowId xmlns="" xmlns:a16="http://schemas.microsoft.com/office/drawing/2014/main" val="10004"/>
                  </a:ext>
                </a:extLst>
              </a:tr>
            </a:tbl>
          </a:graphicData>
        </a:graphic>
      </p:graphicFrame>
      <p:pic>
        <p:nvPicPr>
          <p:cNvPr id="7" name="Picture 6"/>
          <p:cNvPicPr/>
          <p:nvPr/>
        </p:nvPicPr>
        <p:blipFill>
          <a:blip r:embed="rId3" cstate="print"/>
          <a:srcRect/>
          <a:stretch>
            <a:fillRect/>
          </a:stretch>
        </p:blipFill>
        <p:spPr bwMode="auto">
          <a:xfrm>
            <a:off x="1235766" y="4361815"/>
            <a:ext cx="2632075" cy="2359660"/>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4448721" y="4361815"/>
            <a:ext cx="2632075" cy="2359660"/>
          </a:xfrm>
          <a:prstGeom prst="rect">
            <a:avLst/>
          </a:prstGeom>
          <a:noFill/>
          <a:ln w="9525">
            <a:noFill/>
            <a:miter lim="800000"/>
            <a:headEnd/>
            <a:tailEnd/>
          </a:ln>
        </p:spPr>
      </p:pic>
      <p:pic>
        <p:nvPicPr>
          <p:cNvPr id="9" name="Picture 8"/>
          <p:cNvPicPr/>
          <p:nvPr/>
        </p:nvPicPr>
        <p:blipFill>
          <a:blip r:embed="rId5" cstate="print"/>
          <a:srcRect/>
          <a:stretch>
            <a:fillRect/>
          </a:stretch>
        </p:blipFill>
        <p:spPr bwMode="auto">
          <a:xfrm>
            <a:off x="7661676" y="4361815"/>
            <a:ext cx="2632075" cy="235966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66A97F4E-B250-49D1-9AB8-69D33F934973}" type="slidenum">
              <a:rPr lang="en-US" smtClean="0"/>
              <a:t>24</a:t>
            </a:fld>
            <a:endParaRPr lang="en-US"/>
          </a:p>
        </p:txBody>
      </p:sp>
    </p:spTree>
    <p:extLst>
      <p:ext uri="{BB962C8B-B14F-4D97-AF65-F5344CB8AC3E}">
        <p14:creationId xmlns:p14="http://schemas.microsoft.com/office/powerpoint/2010/main" val="3081754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09530" y="365125"/>
            <a:ext cx="9644270" cy="887205"/>
          </a:xfrm>
        </p:spPr>
        <p:txBody>
          <a:bodyPr>
            <a:normAutofit fontScale="90000"/>
          </a:bodyPr>
          <a:lstStyle/>
          <a:p>
            <a:r>
              <a:rPr lang="en-US" u="sng" dirty="0">
                <a:latin typeface="Times New Roman" panose="02020603050405020304" pitchFamily="18" charset="0"/>
                <a:cs typeface="Times New Roman" panose="02020603050405020304" pitchFamily="18" charset="0"/>
              </a:rPr>
              <a:t>FTIR SPECTRUM OF MAX AND MXENE</a:t>
            </a:r>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1168" y="1564467"/>
            <a:ext cx="5814449" cy="4449429"/>
          </a:xfrm>
        </p:spPr>
      </p:pic>
      <p:sp>
        <p:nvSpPr>
          <p:cNvPr id="4" name="Slide Number Placeholder 3"/>
          <p:cNvSpPr>
            <a:spLocks noGrp="1"/>
          </p:cNvSpPr>
          <p:nvPr>
            <p:ph type="sldNum" sz="quarter" idx="12"/>
          </p:nvPr>
        </p:nvSpPr>
        <p:spPr/>
        <p:txBody>
          <a:bodyPr/>
          <a:lstStyle/>
          <a:p>
            <a:fld id="{66A97F4E-B250-49D1-9AB8-69D33F934973}" type="slidenum">
              <a:rPr lang="en-US" smtClean="0"/>
              <a:t>25</a:t>
            </a:fld>
            <a:endParaRPr lang="en-US"/>
          </a:p>
        </p:txBody>
      </p:sp>
      <p:pic>
        <p:nvPicPr>
          <p:cNvPr id="6" name="Picture 5"/>
          <p:cNvPicPr>
            <a:picLocks noChangeAspect="1"/>
          </p:cNvPicPr>
          <p:nvPr/>
        </p:nvPicPr>
        <p:blipFill>
          <a:blip r:embed="rId5"/>
          <a:stretch>
            <a:fillRect/>
          </a:stretch>
        </p:blipFill>
        <p:spPr>
          <a:xfrm>
            <a:off x="6136434" y="1564467"/>
            <a:ext cx="2866139" cy="2405633"/>
          </a:xfrm>
          <a:prstGeom prst="rect">
            <a:avLst/>
          </a:prstGeom>
        </p:spPr>
      </p:pic>
      <p:pic>
        <p:nvPicPr>
          <p:cNvPr id="7" name="Picture 6"/>
          <p:cNvPicPr>
            <a:picLocks noChangeAspect="1"/>
          </p:cNvPicPr>
          <p:nvPr/>
        </p:nvPicPr>
        <p:blipFill>
          <a:blip r:embed="rId6"/>
          <a:stretch>
            <a:fillRect/>
          </a:stretch>
        </p:blipFill>
        <p:spPr>
          <a:xfrm>
            <a:off x="9296399" y="1533614"/>
            <a:ext cx="2773017" cy="2436486"/>
          </a:xfrm>
          <a:prstGeom prst="rect">
            <a:avLst/>
          </a:prstGeom>
        </p:spPr>
      </p:pic>
      <p:sp>
        <p:nvSpPr>
          <p:cNvPr id="8" name="TextBox 7"/>
          <p:cNvSpPr txBox="1"/>
          <p:nvPr/>
        </p:nvSpPr>
        <p:spPr>
          <a:xfrm>
            <a:off x="7266332" y="3099130"/>
            <a:ext cx="1013791" cy="369332"/>
          </a:xfrm>
          <a:prstGeom prst="rect">
            <a:avLst/>
          </a:prstGeom>
          <a:noFill/>
        </p:spPr>
        <p:txBody>
          <a:bodyPr wrap="square" rtlCol="0">
            <a:spAutoFit/>
          </a:bodyPr>
          <a:lstStyle/>
          <a:p>
            <a:r>
              <a:rPr lang="en-US" dirty="0"/>
              <a:t>FOR REF.</a:t>
            </a:r>
          </a:p>
        </p:txBody>
      </p:sp>
      <p:sp>
        <p:nvSpPr>
          <p:cNvPr id="9" name="TextBox 8"/>
          <p:cNvSpPr txBox="1"/>
          <p:nvPr/>
        </p:nvSpPr>
        <p:spPr>
          <a:xfrm>
            <a:off x="10240618" y="3099130"/>
            <a:ext cx="1113182" cy="369332"/>
          </a:xfrm>
          <a:prstGeom prst="rect">
            <a:avLst/>
          </a:prstGeom>
          <a:noFill/>
        </p:spPr>
        <p:txBody>
          <a:bodyPr wrap="square" rtlCol="0">
            <a:spAutoFit/>
          </a:bodyPr>
          <a:lstStyle/>
          <a:p>
            <a:r>
              <a:rPr lang="en-US" dirty="0"/>
              <a:t>FOR REF.</a:t>
            </a:r>
          </a:p>
        </p:txBody>
      </p:sp>
      <p:sp>
        <p:nvSpPr>
          <p:cNvPr id="10" name="Footer Placeholder 9"/>
          <p:cNvSpPr>
            <a:spLocks noGrp="1"/>
          </p:cNvSpPr>
          <p:nvPr>
            <p:ph type="ftr" sz="quarter" idx="11"/>
          </p:nvPr>
        </p:nvSpPr>
        <p:spPr>
          <a:xfrm>
            <a:off x="954157" y="6356350"/>
            <a:ext cx="8289234" cy="365125"/>
          </a:xfrm>
        </p:spPr>
        <p:txBody>
          <a:bodyPr/>
          <a:lstStyle/>
          <a:p>
            <a:r>
              <a:rPr lang="en-US" dirty="0"/>
              <a:t>REF:https://www.researchgate.net/deref/https%3A%2F%2Fdx.doi.org%2F10.1021%2Facs.energyfuels.0c03939%3Fref%3Dpdf</a:t>
            </a:r>
          </a:p>
        </p:txBody>
      </p:sp>
      <p:sp>
        <p:nvSpPr>
          <p:cNvPr id="11" name="TextBox 10"/>
          <p:cNvSpPr txBox="1"/>
          <p:nvPr/>
        </p:nvSpPr>
        <p:spPr>
          <a:xfrm>
            <a:off x="6281529" y="4312554"/>
            <a:ext cx="5910471" cy="338554"/>
          </a:xfrm>
          <a:prstGeom prst="rect">
            <a:avLst/>
          </a:prstGeom>
          <a:noFill/>
        </p:spPr>
        <p:txBody>
          <a:bodyPr wrap="square" rtlCol="0">
            <a:spAutoFit/>
          </a:bodyPr>
          <a:lstStyle/>
          <a:p>
            <a:endParaRPr lang="en-US" sz="1600"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1530" y="4443814"/>
            <a:ext cx="1828208" cy="174131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0414" y="4443813"/>
            <a:ext cx="1529511" cy="174131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8623" y="4428525"/>
            <a:ext cx="1588756" cy="1828917"/>
          </a:xfrm>
          <a:prstGeom prst="rect">
            <a:avLst/>
          </a:prstGeom>
        </p:spPr>
      </p:pic>
    </p:spTree>
    <p:extLst>
      <p:ext uri="{BB962C8B-B14F-4D97-AF65-F5344CB8AC3E}">
        <p14:creationId xmlns:p14="http://schemas.microsoft.com/office/powerpoint/2010/main" val="3767907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04661" y="365126"/>
            <a:ext cx="8849139" cy="837510"/>
          </a:xfrm>
        </p:spPr>
        <p:txBody>
          <a:bodyPr>
            <a:normAutofit/>
          </a:bodyPr>
          <a:lstStyle/>
          <a:p>
            <a:r>
              <a:rPr lang="en-US" u="sng" dirty="0">
                <a:latin typeface="Times New Roman" panose="02020603050405020304" pitchFamily="18" charset="0"/>
                <a:cs typeface="Times New Roman" panose="02020603050405020304" pitchFamily="18" charset="0"/>
              </a:rPr>
              <a:t>FTIR SPECTRUM OF PVDF FILM</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7793" y="1847850"/>
            <a:ext cx="5229893" cy="4351338"/>
          </a:xfrm>
        </p:spPr>
      </p:pic>
      <p:sp>
        <p:nvSpPr>
          <p:cNvPr id="4" name="Slide Number Placeholder 3"/>
          <p:cNvSpPr>
            <a:spLocks noGrp="1"/>
          </p:cNvSpPr>
          <p:nvPr>
            <p:ph type="sldNum" sz="quarter" idx="12"/>
          </p:nvPr>
        </p:nvSpPr>
        <p:spPr/>
        <p:txBody>
          <a:bodyPr/>
          <a:lstStyle/>
          <a:p>
            <a:fld id="{66A97F4E-B250-49D1-9AB8-69D33F934973}" type="slidenum">
              <a:rPr lang="en-US" smtClean="0"/>
              <a:t>26</a:t>
            </a:fld>
            <a:endParaRPr lang="en-US"/>
          </a:p>
        </p:txBody>
      </p:sp>
      <p:sp>
        <p:nvSpPr>
          <p:cNvPr id="6" name="TextBox 5"/>
          <p:cNvSpPr txBox="1"/>
          <p:nvPr/>
        </p:nvSpPr>
        <p:spPr>
          <a:xfrm>
            <a:off x="6788427" y="2533650"/>
            <a:ext cx="4774096"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The absorption bands at 480, 531, 614, 763, 797, 875, and 976 cm</a:t>
            </a:r>
            <a:r>
              <a:rPr lang="en-US" baseline="30000" dirty="0"/>
              <a:t>−1</a:t>
            </a:r>
            <a:r>
              <a:rPr lang="en-US" dirty="0"/>
              <a:t>, are the characteristic of α-phase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 The absorption bands at 508 and 833 cm</a:t>
            </a:r>
            <a:r>
              <a:rPr lang="en-US" baseline="30000" dirty="0"/>
              <a:t>−1</a:t>
            </a:r>
            <a:r>
              <a:rPr lang="en-US" dirty="0"/>
              <a:t> are characteristic of β-phase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Indicates stretching and bending vibration of C-H</a:t>
            </a:r>
            <a:r>
              <a:rPr lang="en-US" baseline="-25000" dirty="0"/>
              <a:t>2</a:t>
            </a:r>
            <a:r>
              <a:rPr lang="en-US" dirty="0"/>
              <a:t>, C-F</a:t>
            </a:r>
            <a:r>
              <a:rPr lang="en-US" baseline="-25000" dirty="0"/>
              <a:t>2</a:t>
            </a:r>
            <a:r>
              <a:rPr lang="en-US" dirty="0"/>
              <a:t> bonds</a:t>
            </a:r>
            <a:endParaRPr lang="en-US" baseline="-25000" dirty="0"/>
          </a:p>
        </p:txBody>
      </p:sp>
    </p:spTree>
    <p:extLst>
      <p:ext uri="{BB962C8B-B14F-4D97-AF65-F5344CB8AC3E}">
        <p14:creationId xmlns:p14="http://schemas.microsoft.com/office/powerpoint/2010/main" val="911271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417" y="168965"/>
            <a:ext cx="11121020" cy="705677"/>
          </a:xfrm>
        </p:spPr>
        <p:txBody>
          <a:bodyPr>
            <a:normAutofit/>
          </a:bodyPr>
          <a:lstStyle/>
          <a:p>
            <a:r>
              <a:rPr lang="en-US" sz="4000" dirty="0"/>
              <a:t>                                      </a:t>
            </a:r>
            <a:r>
              <a:rPr lang="en-US" sz="4000" dirty="0">
                <a:solidFill>
                  <a:schemeClr val="bg1">
                    <a:lumMod val="95000"/>
                    <a:lumOff val="5000"/>
                  </a:schemeClr>
                </a:solidFill>
                <a:latin typeface="Times New Roman" panose="02020603050405020304" pitchFamily="18" charset="0"/>
                <a:cs typeface="Times New Roman" panose="02020603050405020304" pitchFamily="18" charset="0"/>
              </a:rPr>
              <a:t>FTIR PLOT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699" y="729522"/>
            <a:ext cx="5506461" cy="4213745"/>
          </a:xfrm>
        </p:spPr>
      </p:pic>
      <p:sp>
        <p:nvSpPr>
          <p:cNvPr id="5" name="TextBox 4"/>
          <p:cNvSpPr txBox="1"/>
          <p:nvPr/>
        </p:nvSpPr>
        <p:spPr>
          <a:xfrm>
            <a:off x="5814390" y="1401417"/>
            <a:ext cx="6269361" cy="8956298"/>
          </a:xfrm>
          <a:prstGeom prst="rect">
            <a:avLst/>
          </a:prstGeom>
          <a:noFill/>
        </p:spPr>
        <p:txBody>
          <a:bodyPr wrap="square" rtlCol="0">
            <a:spAutoFit/>
          </a:bodyPr>
          <a:lstStyle/>
          <a:p>
            <a:r>
              <a:rPr lang="en-US" dirty="0">
                <a:solidFill>
                  <a:schemeClr val="bg1">
                    <a:lumMod val="95000"/>
                    <a:lumOff val="5000"/>
                  </a:schemeClr>
                </a:solidFill>
                <a:latin typeface="Times New Roman" panose="02020603050405020304" pitchFamily="18" charset="0"/>
                <a:cs typeface="Times New Roman" panose="02020603050405020304" pitchFamily="18" charset="0"/>
              </a:rPr>
              <a:t>For PVDF Powder:</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762.7(α) 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CF</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bending and skeletal bending mode.</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795(α)and 974.8(α) 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  CH</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twisting mode.</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838(</a:t>
            </a:r>
            <a:r>
              <a:rPr lang="el-GR" dirty="0">
                <a:solidFill>
                  <a:schemeClr val="bg1">
                    <a:lumMod val="95000"/>
                    <a:lumOff val="5000"/>
                  </a:schemeClr>
                </a:solidFill>
                <a:latin typeface="Times New Roman" panose="02020603050405020304" pitchFamily="18" charset="0"/>
                <a:cs typeface="Times New Roman" panose="02020603050405020304" pitchFamily="18" charset="0"/>
              </a:rPr>
              <a:t>γ</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CH</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rocking mode,</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871.66(α)and 1069(α) 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:CC skeletal stretching vibration</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1171(β)cm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:CF</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out-of-plane deformation</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1400.067(α) cm-1 :CF</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wagging mode </a:t>
            </a: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NOTE: In the FTIR spectra of the PVDF/Ti</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3</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T</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x</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Nano composites with different filler loadings i.e. in MP1,MP2……MP5) intense peaks of α- and β-phases are observed. Therefore, it can be noted that the introduction of the Ti</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3</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T</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x</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MXene filler into the PVDF matrix does not change the phase composition of PVDF</a:t>
            </a:r>
          </a:p>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Normally 838  band is common to the β and γ-phases; But as seen from plot a broad band with low intensity  indicates the γ-phase. This broad band is due to superimposition with the 833 cm</a:t>
            </a:r>
            <a:r>
              <a:rPr lang="en-US" baseline="30000" dirty="0">
                <a:solidFill>
                  <a:schemeClr val="bg1">
                    <a:lumMod val="95000"/>
                    <a:lumOff val="5000"/>
                  </a:schemeClr>
                </a:solidFill>
                <a:latin typeface="Times New Roman" panose="02020603050405020304" pitchFamily="18" charset="0"/>
                <a:cs typeface="Times New Roman" panose="02020603050405020304" pitchFamily="18" charset="0"/>
              </a:rPr>
              <a:t>-1</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band.</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US" dirty="0"/>
          </a:p>
          <a:p>
            <a:pPr algn="just"/>
            <a:endParaRPr lang="en-US" dirty="0"/>
          </a:p>
          <a:p>
            <a:r>
              <a:rPr lang="en-US" dirty="0"/>
              <a:t/>
            </a:r>
            <a:br>
              <a:rPr lang="en-US" dirty="0"/>
            </a:br>
            <a:endParaRPr lang="en-US" dirty="0"/>
          </a:p>
          <a:p>
            <a:r>
              <a:rPr lang="en-US" dirty="0"/>
              <a:t/>
            </a:r>
            <a:br>
              <a:rPr lang="en-US" dirty="0"/>
            </a:br>
            <a:r>
              <a:rPr lang="en-US" dirty="0"/>
              <a:t/>
            </a:r>
            <a:br>
              <a:rPr lang="en-US" dirty="0"/>
            </a:br>
            <a:endParaRPr lang="en-US" dirty="0"/>
          </a:p>
          <a:p>
            <a:endParaRPr lang="en-US" dirty="0"/>
          </a:p>
          <a:p>
            <a:endParaRPr lang="en-US" dirty="0"/>
          </a:p>
          <a:p>
            <a:r>
              <a:rPr lang="en-US" dirty="0"/>
              <a:t/>
            </a:r>
            <a:br>
              <a:rPr lang="en-US" dirty="0"/>
            </a:br>
            <a:endParaRPr lang="en-US" dirty="0"/>
          </a:p>
        </p:txBody>
      </p:sp>
      <p:sp>
        <p:nvSpPr>
          <p:cNvPr id="6" name="TextBox 5"/>
          <p:cNvSpPr txBox="1"/>
          <p:nvPr/>
        </p:nvSpPr>
        <p:spPr>
          <a:xfrm>
            <a:off x="0" y="4969564"/>
            <a:ext cx="5665861" cy="2387845"/>
          </a:xfrm>
          <a:prstGeom prst="rect">
            <a:avLst/>
          </a:prstGeom>
          <a:noFill/>
        </p:spPr>
        <p:txBody>
          <a:bodyPr wrap="square" rtlCol="0">
            <a:spAutoFit/>
          </a:bodyPr>
          <a:lstStyle/>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What expected: From the FTIR results of the PVDF films, we expected disappearance the peaks that appear in the α-phase namely, 762.7, 795 and 974.8 in the PVDF films. By this, it  indicates to transfer the phase  of the PVDF from α to the β-phase. But from graph we can see that peaks still there so small potion  of β or no β Phase formed</a:t>
            </a:r>
          </a:p>
          <a:p>
            <a:r>
              <a:rPr lang="en-US" dirty="0">
                <a:solidFill>
                  <a:schemeClr val="bg1">
                    <a:lumMod val="95000"/>
                    <a:lumOff val="5000"/>
                  </a:schemeClr>
                </a:solidFill>
              </a:rPr>
              <a:t/>
            </a:r>
            <a:br>
              <a:rPr lang="en-US" dirty="0">
                <a:solidFill>
                  <a:schemeClr val="bg1">
                    <a:lumMod val="95000"/>
                    <a:lumOff val="5000"/>
                  </a:schemeClr>
                </a:solidFill>
              </a:rPr>
            </a:br>
            <a:endParaRPr lang="en-US" dirty="0">
              <a:solidFill>
                <a:schemeClr val="bg1">
                  <a:lumMod val="95000"/>
                  <a:lumOff val="5000"/>
                </a:schemeClr>
              </a:solidFill>
            </a:endParaRPr>
          </a:p>
        </p:txBody>
      </p:sp>
      <p:sp>
        <p:nvSpPr>
          <p:cNvPr id="3" name="TextBox 2"/>
          <p:cNvSpPr txBox="1"/>
          <p:nvPr/>
        </p:nvSpPr>
        <p:spPr>
          <a:xfrm>
            <a:off x="10494236" y="358924"/>
            <a:ext cx="452927" cy="369332"/>
          </a:xfrm>
          <a:prstGeom prst="rect">
            <a:avLst/>
          </a:prstGeom>
          <a:noFill/>
        </p:spPr>
        <p:txBody>
          <a:bodyPr wrap="square" rtlCol="0">
            <a:spAutoFit/>
          </a:bodyPr>
          <a:lstStyle/>
          <a:p>
            <a:r>
              <a:rPr lang="en-US" dirty="0" smtClean="0"/>
              <a:t>27</a:t>
            </a:r>
            <a:endParaRPr lang="en-US" dirty="0"/>
          </a:p>
        </p:txBody>
      </p:sp>
    </p:spTree>
    <p:extLst>
      <p:ext uri="{BB962C8B-B14F-4D97-AF65-F5344CB8AC3E}">
        <p14:creationId xmlns:p14="http://schemas.microsoft.com/office/powerpoint/2010/main" val="1972956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496" y="365126"/>
            <a:ext cx="10618303" cy="592004"/>
          </a:xfrm>
        </p:spPr>
        <p:txBody>
          <a:bodyPr>
            <a:normAutofit fontScale="90000"/>
          </a:bodyPr>
          <a:lstStyle/>
          <a:p>
            <a:r>
              <a:rPr lang="en-US" dirty="0"/>
              <a:t>                    </a:t>
            </a:r>
            <a:r>
              <a:rPr lang="en-US" sz="3600" u="sng" dirty="0">
                <a:solidFill>
                  <a:schemeClr val="tx2">
                    <a:lumMod val="10000"/>
                  </a:schemeClr>
                </a:solidFill>
                <a:latin typeface="Times New Roman" panose="02020603050405020304" pitchFamily="18" charset="0"/>
                <a:cs typeface="Times New Roman" panose="02020603050405020304" pitchFamily="18" charset="0"/>
              </a:rPr>
              <a:t>UV-VIS-NIR SPECTROSCOPY</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702" y="1501197"/>
            <a:ext cx="5278587" cy="4594894"/>
          </a:xfrm>
        </p:spPr>
      </p:pic>
      <p:sp>
        <p:nvSpPr>
          <p:cNvPr id="4" name="Slide Number Placeholder 3"/>
          <p:cNvSpPr>
            <a:spLocks noGrp="1"/>
          </p:cNvSpPr>
          <p:nvPr>
            <p:ph type="sldNum" sz="quarter" idx="12"/>
          </p:nvPr>
        </p:nvSpPr>
        <p:spPr/>
        <p:txBody>
          <a:bodyPr/>
          <a:lstStyle/>
          <a:p>
            <a:fld id="{66A97F4E-B250-49D1-9AB8-69D33F934973}" type="slidenum">
              <a:rPr lang="en-US" smtClean="0"/>
              <a:t>28</a:t>
            </a:fld>
            <a:endParaRPr lang="en-US" dirty="0"/>
          </a:p>
        </p:txBody>
      </p:sp>
      <p:pic>
        <p:nvPicPr>
          <p:cNvPr id="1032" name="Picture 8" descr="Ultraviolet (UV) Radiation - Province of British Columb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6289" y="1277176"/>
            <a:ext cx="5957804" cy="19061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77691" y="3183308"/>
            <a:ext cx="5776110" cy="3947234"/>
          </a:xfrm>
          <a:prstGeom prst="rect">
            <a:avLst/>
          </a:prstGeom>
        </p:spPr>
        <p:txBody>
          <a:bodyPr wrap="square">
            <a:spAutoFit/>
          </a:bodyPr>
          <a:lstStyle/>
          <a:p>
            <a:pPr marL="171450" indent="-171450">
              <a:spcBef>
                <a:spcPts val="1500"/>
              </a:spcBef>
              <a:spcAft>
                <a:spcPts val="1500"/>
              </a:spcAft>
              <a:buFont typeface="Arial" panose="020B0604020202020204" pitchFamily="34" charset="0"/>
              <a:buChar char="•"/>
            </a:pPr>
            <a:r>
              <a:rPr lang="en-US" sz="1400" dirty="0">
                <a:solidFill>
                  <a:schemeClr val="tx2">
                    <a:lumMod val="10000"/>
                  </a:schemeClr>
                </a:solidFill>
                <a:latin typeface="Segoe UI" panose="020B0502040204020203" pitchFamily="34" charset="0"/>
                <a:cs typeface="Segoe UI" panose="020B0502040204020203" pitchFamily="34" charset="0"/>
              </a:rPr>
              <a:t>For </a:t>
            </a:r>
            <a:r>
              <a:rPr lang="en-US" sz="1400" b="1" dirty="0">
                <a:solidFill>
                  <a:schemeClr val="tx2">
                    <a:lumMod val="10000"/>
                  </a:schemeClr>
                </a:solidFill>
                <a:latin typeface="Segoe UI" panose="020B0502040204020203" pitchFamily="34" charset="0"/>
                <a:cs typeface="Segoe UI" panose="020B0502040204020203" pitchFamily="34" charset="0"/>
              </a:rPr>
              <a:t>MAX </a:t>
            </a:r>
            <a:r>
              <a:rPr lang="en-US" sz="1400" dirty="0">
                <a:solidFill>
                  <a:schemeClr val="tx2">
                    <a:lumMod val="10000"/>
                  </a:schemeClr>
                </a:solidFill>
                <a:latin typeface="Segoe UI" panose="020B0502040204020203" pitchFamily="34" charset="0"/>
                <a:cs typeface="Segoe UI" panose="020B0502040204020203" pitchFamily="34" charset="0"/>
              </a:rPr>
              <a:t>phase: The spectrum is typically </a:t>
            </a:r>
            <a:r>
              <a:rPr lang="en-US" sz="1400" b="1" dirty="0">
                <a:solidFill>
                  <a:schemeClr val="tx2">
                    <a:lumMod val="10000"/>
                  </a:schemeClr>
                </a:solidFill>
                <a:latin typeface="Segoe UI" panose="020B0502040204020203" pitchFamily="34" charset="0"/>
                <a:cs typeface="Segoe UI" panose="020B0502040204020203" pitchFamily="34" charset="0"/>
              </a:rPr>
              <a:t>flat</a:t>
            </a:r>
            <a:r>
              <a:rPr lang="en-US" sz="1400" dirty="0">
                <a:solidFill>
                  <a:schemeClr val="tx2">
                    <a:lumMod val="10000"/>
                  </a:schemeClr>
                </a:solidFill>
                <a:latin typeface="Segoe UI" panose="020B0502040204020203" pitchFamily="34" charset="0"/>
                <a:cs typeface="Segoe UI" panose="020B0502040204020203" pitchFamily="34" charset="0"/>
              </a:rPr>
              <a:t> and electronic transitions are typically in the </a:t>
            </a:r>
            <a:r>
              <a:rPr lang="en-US" sz="1400" b="1" dirty="0">
                <a:solidFill>
                  <a:schemeClr val="tx2">
                    <a:lumMod val="10000"/>
                  </a:schemeClr>
                </a:solidFill>
                <a:latin typeface="Segoe UI" panose="020B0502040204020203" pitchFamily="34" charset="0"/>
                <a:cs typeface="Segoe UI" panose="020B0502040204020203" pitchFamily="34" charset="0"/>
              </a:rPr>
              <a:t>deep ultraviolet or X-ray range</a:t>
            </a:r>
            <a:r>
              <a:rPr lang="en-US" sz="1400" dirty="0">
                <a:solidFill>
                  <a:schemeClr val="tx2">
                    <a:lumMod val="10000"/>
                  </a:schemeClr>
                </a:solidFill>
                <a:latin typeface="Segoe UI" panose="020B0502040204020203" pitchFamily="34" charset="0"/>
                <a:cs typeface="Segoe UI" panose="020B0502040204020203" pitchFamily="34" charset="0"/>
              </a:rPr>
              <a:t>, which is outside the range of the UV-Vis-NIR spectrum.</a:t>
            </a:r>
          </a:p>
          <a:p>
            <a:pPr marL="171450" indent="-171450">
              <a:spcBef>
                <a:spcPts val="1500"/>
              </a:spcBef>
              <a:spcAft>
                <a:spcPts val="1500"/>
              </a:spcAft>
              <a:buFont typeface="Arial" panose="020B0604020202020204" pitchFamily="34" charset="0"/>
              <a:buChar char="•"/>
            </a:pPr>
            <a:r>
              <a:rPr lang="en-US" sz="1400" dirty="0">
                <a:solidFill>
                  <a:schemeClr val="tx2">
                    <a:lumMod val="10000"/>
                  </a:schemeClr>
                </a:solidFill>
                <a:latin typeface="Segoe UI" panose="020B0502040204020203" pitchFamily="34" charset="0"/>
                <a:cs typeface="Segoe UI" panose="020B0502040204020203" pitchFamily="34" charset="0"/>
              </a:rPr>
              <a:t>MXenes exhibit strong absorption in the ultraviolet region due to the presence of transition metal carbide or nitride layers. The absorption in the visible and near-infrared regions is weak, but it can be enhanced by modifying the surface chemistry or by introducing surface Plasmon resonances.</a:t>
            </a:r>
          </a:p>
          <a:p>
            <a:pPr marL="171450" indent="-171450">
              <a:spcBef>
                <a:spcPts val="1500"/>
              </a:spcBef>
              <a:spcAft>
                <a:spcPts val="1500"/>
              </a:spcAft>
              <a:buFont typeface="Arial" panose="020B0604020202020204" pitchFamily="34" charset="0"/>
              <a:buChar char="•"/>
            </a:pPr>
            <a:r>
              <a:rPr lang="en-US" sz="1400" dirty="0">
                <a:solidFill>
                  <a:schemeClr val="tx2">
                    <a:lumMod val="10000"/>
                  </a:schemeClr>
                </a:solidFill>
                <a:latin typeface="Segoe UI" panose="020B0502040204020203" pitchFamily="34" charset="0"/>
                <a:cs typeface="Segoe UI" panose="020B0502040204020203" pitchFamily="34" charset="0"/>
              </a:rPr>
              <a:t>Its unique feature is a plasmonic peak around 780 nm, which gives MXene its color</a:t>
            </a:r>
          </a:p>
          <a:p>
            <a:r>
              <a:rPr lang="en-US" sz="1200" dirty="0"/>
              <a:t/>
            </a:r>
            <a:br>
              <a:rPr lang="en-US" sz="1200" dirty="0"/>
            </a:br>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p:txBody>
      </p:sp>
      <p:sp>
        <p:nvSpPr>
          <p:cNvPr id="3" name="Rectangle 2"/>
          <p:cNvSpPr/>
          <p:nvPr/>
        </p:nvSpPr>
        <p:spPr>
          <a:xfrm>
            <a:off x="299105" y="1352680"/>
            <a:ext cx="5195782" cy="4743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36289" y="3264493"/>
            <a:ext cx="5957804" cy="28315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072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5861" y="243696"/>
            <a:ext cx="9186130" cy="819491"/>
          </a:xfrm>
        </p:spPr>
        <p:txBody>
          <a:bodyPr/>
          <a:lstStyle/>
          <a:p>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4000" u="sng" dirty="0">
                <a:solidFill>
                  <a:schemeClr val="bg1">
                    <a:lumMod val="95000"/>
                    <a:lumOff val="5000"/>
                  </a:schemeClr>
                </a:solidFill>
                <a:latin typeface="Times New Roman" panose="02020603050405020304" pitchFamily="18" charset="0"/>
                <a:cs typeface="Times New Roman" panose="02020603050405020304" pitchFamily="18" charset="0"/>
              </a:rPr>
              <a:t>XRD PLOT</a:t>
            </a:r>
          </a:p>
        </p:txBody>
      </p:sp>
      <p:sp>
        <p:nvSpPr>
          <p:cNvPr id="5" name="Slide Number Placeholder 4"/>
          <p:cNvSpPr>
            <a:spLocks noGrp="1"/>
          </p:cNvSpPr>
          <p:nvPr>
            <p:ph type="sldNum" sz="quarter" idx="12"/>
          </p:nvPr>
        </p:nvSpPr>
        <p:spPr/>
        <p:txBody>
          <a:bodyPr/>
          <a:lstStyle/>
          <a:p>
            <a:fld id="{66A97F4E-B250-49D1-9AB8-69D33F934973}" type="slidenum">
              <a:rPr lang="en-US" smtClean="0"/>
              <a:t>29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86" y="1291787"/>
            <a:ext cx="6957291" cy="5323972"/>
          </a:xfrm>
          <a:prstGeom prst="rect">
            <a:avLst/>
          </a:prstGeom>
        </p:spPr>
      </p:pic>
      <p:sp>
        <p:nvSpPr>
          <p:cNvPr id="7" name="TextBox 6"/>
          <p:cNvSpPr txBox="1"/>
          <p:nvPr/>
        </p:nvSpPr>
        <p:spPr>
          <a:xfrm>
            <a:off x="7434470" y="2445027"/>
            <a:ext cx="4621696" cy="2554545"/>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The strong peak at 39.6°of Ti</a:t>
            </a:r>
            <a:r>
              <a:rPr lang="en-US" sz="2000" baseline="-25000" dirty="0">
                <a:solidFill>
                  <a:schemeClr val="bg1">
                    <a:lumMod val="95000"/>
                    <a:lumOff val="5000"/>
                  </a:schemeClr>
                </a:solidFill>
                <a:latin typeface="Times New Roman" panose="02020603050405020304" pitchFamily="18" charset="0"/>
                <a:cs typeface="Times New Roman" panose="02020603050405020304" pitchFamily="18" charset="0"/>
              </a:rPr>
              <a:t>3</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AlC</a:t>
            </a:r>
            <a:r>
              <a:rPr lang="en-US" sz="2000"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 vanishes, indicating that the </a:t>
            </a:r>
            <a:r>
              <a:rPr lang="en-US" sz="2000" dirty="0" smtClean="0">
                <a:solidFill>
                  <a:schemeClr val="bg1">
                    <a:lumMod val="95000"/>
                    <a:lumOff val="5000"/>
                  </a:schemeClr>
                </a:solidFill>
                <a:latin typeface="Times New Roman" panose="02020603050405020304" pitchFamily="18" charset="0"/>
                <a:cs typeface="Times New Roman" panose="02020603050405020304" pitchFamily="18" charset="0"/>
              </a:rPr>
              <a:t>Al</a:t>
            </a:r>
            <a:r>
              <a:rPr lang="en-US" sz="2000" dirty="0" smtClean="0">
                <a:solidFill>
                  <a:schemeClr val="bg1">
                    <a:lumMod val="95000"/>
                    <a:lumOff val="5000"/>
                  </a:schemeClr>
                </a:solidFill>
                <a:latin typeface="Times New Roman" panose="02020603050405020304" pitchFamily="18" charset="0"/>
                <a:cs typeface="Times New Roman" panose="02020603050405020304" pitchFamily="18" charset="0"/>
              </a:rPr>
              <a:t> </a:t>
            </a: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layer is completely eliminated.</a:t>
            </a:r>
          </a:p>
          <a:p>
            <a:pPr marL="342900" indent="-342900" algn="just">
              <a:buFont typeface="Wingdings" panose="05000000000000000000" pitchFamily="2" charset="2"/>
              <a:buChar char="q"/>
            </a:pP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 In addition, the representative peak (13°) moves to a lower angle (8.9°), suggesting that the layer spacing of MXene increases after etching</a:t>
            </a:r>
            <a:endParaRPr lang="en-US" sz="2000" dirty="0"/>
          </a:p>
        </p:txBody>
      </p:sp>
    </p:spTree>
    <p:extLst>
      <p:ext uri="{BB962C8B-B14F-4D97-AF65-F5344CB8AC3E}">
        <p14:creationId xmlns:p14="http://schemas.microsoft.com/office/powerpoint/2010/main" val="1264102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 xmlns:a16="http://schemas.microsoft.com/office/drawing/2014/main" id="{723B7C3E-E947-AB4E-10F2-30483F414E9D}"/>
              </a:ext>
            </a:extLst>
          </p:cNvPr>
          <p:cNvSpPr/>
          <p:nvPr/>
        </p:nvSpPr>
        <p:spPr>
          <a:xfrm>
            <a:off x="4475033" y="5275337"/>
            <a:ext cx="3762526" cy="1313942"/>
          </a:xfrm>
          <a:prstGeom prst="ellipse">
            <a:avLst/>
          </a:prstGeom>
          <a:solidFill>
            <a:schemeClr val="tx1">
              <a:alpha val="26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 xmlns:a16="http://schemas.microsoft.com/office/drawing/2014/main" id="{71244662-083C-D009-11A1-48E5FEB068A7}"/>
              </a:ext>
            </a:extLst>
          </p:cNvPr>
          <p:cNvSpPr/>
          <p:nvPr/>
        </p:nvSpPr>
        <p:spPr>
          <a:xfrm>
            <a:off x="8302395" y="5266422"/>
            <a:ext cx="3762526" cy="1313942"/>
          </a:xfrm>
          <a:prstGeom prst="ellipse">
            <a:avLst/>
          </a:prstGeom>
          <a:solidFill>
            <a:schemeClr val="tx1">
              <a:alpha val="26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 xmlns:a16="http://schemas.microsoft.com/office/drawing/2014/main" id="{DCE72961-00FB-C18C-999B-20BC9F4A3C91}"/>
              </a:ext>
            </a:extLst>
          </p:cNvPr>
          <p:cNvSpPr/>
          <p:nvPr/>
        </p:nvSpPr>
        <p:spPr>
          <a:xfrm>
            <a:off x="663197" y="5209893"/>
            <a:ext cx="3762526" cy="1313942"/>
          </a:xfrm>
          <a:prstGeom prst="ellipse">
            <a:avLst/>
          </a:prstGeom>
          <a:solidFill>
            <a:schemeClr val="tx1">
              <a:alpha val="26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 xmlns:a16="http://schemas.microsoft.com/office/drawing/2014/main" id="{3FF74869-631D-4C2D-0291-8B84B3B97E3E}"/>
              </a:ext>
            </a:extLst>
          </p:cNvPr>
          <p:cNvGrpSpPr/>
          <p:nvPr/>
        </p:nvGrpSpPr>
        <p:grpSpPr>
          <a:xfrm>
            <a:off x="630424" y="3786790"/>
            <a:ext cx="3071210" cy="3071210"/>
            <a:chOff x="7808686" y="464457"/>
            <a:chExt cx="3276600" cy="3276600"/>
          </a:xfrm>
          <a:scene3d>
            <a:camera prst="perspectiveRelaxedModerately" fov="7200000">
              <a:rot lat="17090632" lon="0" rev="0"/>
            </a:camera>
            <a:lightRig rig="threePt" dir="t"/>
          </a:scene3d>
        </p:grpSpPr>
        <p:sp>
          <p:nvSpPr>
            <p:cNvPr id="12" name="Oval 11">
              <a:extLst>
                <a:ext uri="{FF2B5EF4-FFF2-40B4-BE49-F238E27FC236}">
                  <a16:creationId xmlns="" xmlns:a16="http://schemas.microsoft.com/office/drawing/2014/main" id="{1F85E50C-31EB-882A-991B-52544EFCAD0F}"/>
                </a:ext>
              </a:extLst>
            </p:cNvPr>
            <p:cNvSpPr/>
            <p:nvPr/>
          </p:nvSpPr>
          <p:spPr>
            <a:xfrm>
              <a:off x="7808686" y="464457"/>
              <a:ext cx="3276600" cy="3276600"/>
            </a:xfrm>
            <a:prstGeom prst="ellipse">
              <a:avLst/>
            </a:prstGeom>
            <a:solidFill>
              <a:srgbClr val="014478"/>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45EE9C4-50E3-D064-3978-B7E5C3E28F5F}"/>
                </a:ext>
              </a:extLst>
            </p:cNvPr>
            <p:cNvSpPr/>
            <p:nvPr/>
          </p:nvSpPr>
          <p:spPr>
            <a:xfrm>
              <a:off x="8169647" y="825418"/>
              <a:ext cx="2554678" cy="2554678"/>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 xmlns:a16="http://schemas.microsoft.com/office/drawing/2014/main" id="{C7BFC5C5-AF30-BAA5-A7DC-D7DD159A7B00}"/>
                </a:ext>
              </a:extLst>
            </p:cNvPr>
            <p:cNvSpPr/>
            <p:nvPr/>
          </p:nvSpPr>
          <p:spPr>
            <a:xfrm>
              <a:off x="8543472" y="1199243"/>
              <a:ext cx="1807028" cy="1807028"/>
            </a:xfrm>
            <a:prstGeom prst="ellipse">
              <a:avLst/>
            </a:prstGeom>
            <a:solidFill>
              <a:srgbClr val="014478"/>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A8D5B6CB-1B88-480D-5353-C495305CF95E}"/>
                </a:ext>
              </a:extLst>
            </p:cNvPr>
            <p:cNvSpPr/>
            <p:nvPr/>
          </p:nvSpPr>
          <p:spPr>
            <a:xfrm>
              <a:off x="8892681" y="1548452"/>
              <a:ext cx="1108611" cy="1108611"/>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 xmlns:a16="http://schemas.microsoft.com/office/drawing/2014/main" id="{57B580B7-6F5B-ECD0-6D61-1C823E1049E2}"/>
                </a:ext>
              </a:extLst>
            </p:cNvPr>
            <p:cNvSpPr/>
            <p:nvPr/>
          </p:nvSpPr>
          <p:spPr>
            <a:xfrm>
              <a:off x="9085470" y="1741241"/>
              <a:ext cx="723033" cy="723033"/>
            </a:xfrm>
            <a:prstGeom prst="ellipse">
              <a:avLst/>
            </a:prstGeom>
            <a:solidFill>
              <a:srgbClr val="014478"/>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 xmlns:a16="http://schemas.microsoft.com/office/drawing/2014/main" id="{CE637F1E-CD48-15FB-D40A-EBA1BB361454}"/>
              </a:ext>
            </a:extLst>
          </p:cNvPr>
          <p:cNvGrpSpPr/>
          <p:nvPr/>
        </p:nvGrpSpPr>
        <p:grpSpPr>
          <a:xfrm>
            <a:off x="4556429" y="3786790"/>
            <a:ext cx="3071210" cy="3071210"/>
            <a:chOff x="7808686" y="464457"/>
            <a:chExt cx="3276600" cy="3276600"/>
          </a:xfrm>
          <a:scene3d>
            <a:camera prst="perspectiveRelaxedModerately" fov="7200000">
              <a:rot lat="17090632" lon="0" rev="0"/>
            </a:camera>
            <a:lightRig rig="threePt" dir="t"/>
          </a:scene3d>
        </p:grpSpPr>
        <p:sp>
          <p:nvSpPr>
            <p:cNvPr id="19" name="Oval 18">
              <a:extLst>
                <a:ext uri="{FF2B5EF4-FFF2-40B4-BE49-F238E27FC236}">
                  <a16:creationId xmlns="" xmlns:a16="http://schemas.microsoft.com/office/drawing/2014/main" id="{88C32BA5-03AC-501D-C07D-F7FE5CFEF7AB}"/>
                </a:ext>
              </a:extLst>
            </p:cNvPr>
            <p:cNvSpPr/>
            <p:nvPr/>
          </p:nvSpPr>
          <p:spPr>
            <a:xfrm>
              <a:off x="7808686" y="464457"/>
              <a:ext cx="3276600" cy="3276600"/>
            </a:xfrm>
            <a:prstGeom prst="ellipse">
              <a:avLst/>
            </a:prstGeom>
            <a:solidFill>
              <a:srgbClr val="00B05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A76322ED-AF17-3296-FFA6-6B763C9E4FAD}"/>
                </a:ext>
              </a:extLst>
            </p:cNvPr>
            <p:cNvSpPr/>
            <p:nvPr/>
          </p:nvSpPr>
          <p:spPr>
            <a:xfrm>
              <a:off x="8169647" y="825418"/>
              <a:ext cx="2554678" cy="2554678"/>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 xmlns:a16="http://schemas.microsoft.com/office/drawing/2014/main" id="{2C0C26F6-6394-D583-A34F-02B77304B449}"/>
                </a:ext>
              </a:extLst>
            </p:cNvPr>
            <p:cNvSpPr/>
            <p:nvPr/>
          </p:nvSpPr>
          <p:spPr>
            <a:xfrm>
              <a:off x="8543472" y="1199243"/>
              <a:ext cx="1807028" cy="1807028"/>
            </a:xfrm>
            <a:prstGeom prst="ellipse">
              <a:avLst/>
            </a:prstGeom>
            <a:solidFill>
              <a:srgbClr val="00B05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03D00E10-7835-FBED-5F85-457F58AAD06A}"/>
                </a:ext>
              </a:extLst>
            </p:cNvPr>
            <p:cNvSpPr/>
            <p:nvPr/>
          </p:nvSpPr>
          <p:spPr>
            <a:xfrm>
              <a:off x="8892681" y="1548452"/>
              <a:ext cx="1108611" cy="1108611"/>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 xmlns:a16="http://schemas.microsoft.com/office/drawing/2014/main" id="{4C42FC43-10A8-C227-2A60-994E905525B4}"/>
                </a:ext>
              </a:extLst>
            </p:cNvPr>
            <p:cNvSpPr/>
            <p:nvPr/>
          </p:nvSpPr>
          <p:spPr>
            <a:xfrm>
              <a:off x="9085470" y="1741241"/>
              <a:ext cx="723033" cy="723033"/>
            </a:xfrm>
            <a:prstGeom prst="ellipse">
              <a:avLst/>
            </a:prstGeom>
            <a:solidFill>
              <a:srgbClr val="00B05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 xmlns:a16="http://schemas.microsoft.com/office/drawing/2014/main" id="{2DCA7910-36B7-EC92-03B3-D2CDA2DC8075}"/>
              </a:ext>
            </a:extLst>
          </p:cNvPr>
          <p:cNvGrpSpPr/>
          <p:nvPr/>
        </p:nvGrpSpPr>
        <p:grpSpPr>
          <a:xfrm>
            <a:off x="8482434" y="3786790"/>
            <a:ext cx="3071210" cy="3071210"/>
            <a:chOff x="7808686" y="464457"/>
            <a:chExt cx="3276600" cy="3276600"/>
          </a:xfrm>
          <a:scene3d>
            <a:camera prst="perspectiveRelaxedModerately" fov="7200000">
              <a:rot lat="17090632" lon="0" rev="0"/>
            </a:camera>
            <a:lightRig rig="threePt" dir="t"/>
          </a:scene3d>
        </p:grpSpPr>
        <p:sp>
          <p:nvSpPr>
            <p:cNvPr id="25" name="Oval 24">
              <a:extLst>
                <a:ext uri="{FF2B5EF4-FFF2-40B4-BE49-F238E27FC236}">
                  <a16:creationId xmlns="" xmlns:a16="http://schemas.microsoft.com/office/drawing/2014/main" id="{BC0D6926-8845-5B16-5684-06360379DF14}"/>
                </a:ext>
              </a:extLst>
            </p:cNvPr>
            <p:cNvSpPr/>
            <p:nvPr/>
          </p:nvSpPr>
          <p:spPr>
            <a:xfrm>
              <a:off x="7808686" y="464457"/>
              <a:ext cx="3276600" cy="3276600"/>
            </a:xfrm>
            <a:prstGeom prst="ellipse">
              <a:avLst/>
            </a:prstGeom>
            <a:solidFill>
              <a:srgbClr val="FF000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127CD91D-FDFF-DBCA-41FE-1442178E4703}"/>
                </a:ext>
              </a:extLst>
            </p:cNvPr>
            <p:cNvSpPr/>
            <p:nvPr/>
          </p:nvSpPr>
          <p:spPr>
            <a:xfrm>
              <a:off x="8169647" y="825418"/>
              <a:ext cx="2554678" cy="2554678"/>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 xmlns:a16="http://schemas.microsoft.com/office/drawing/2014/main" id="{6D3EACA2-5F82-51CB-B00F-FD784E265D5E}"/>
                </a:ext>
              </a:extLst>
            </p:cNvPr>
            <p:cNvSpPr/>
            <p:nvPr/>
          </p:nvSpPr>
          <p:spPr>
            <a:xfrm>
              <a:off x="8543472" y="1199243"/>
              <a:ext cx="1807028" cy="1807028"/>
            </a:xfrm>
            <a:prstGeom prst="ellipse">
              <a:avLst/>
            </a:prstGeom>
            <a:solidFill>
              <a:srgbClr val="FF000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7ED4A00A-3189-94D4-4444-1E63EAADADBE}"/>
                </a:ext>
              </a:extLst>
            </p:cNvPr>
            <p:cNvSpPr/>
            <p:nvPr/>
          </p:nvSpPr>
          <p:spPr>
            <a:xfrm>
              <a:off x="8892681" y="1548452"/>
              <a:ext cx="1108611" cy="1108611"/>
            </a:xfrm>
            <a:prstGeom prst="ellipse">
              <a:avLst/>
            </a:prstGeom>
            <a:solidFill>
              <a:schemeClr val="bg1"/>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 xmlns:a16="http://schemas.microsoft.com/office/drawing/2014/main" id="{5307E6D2-02B5-B92D-82A8-9F7D9FD7D8B6}"/>
                </a:ext>
              </a:extLst>
            </p:cNvPr>
            <p:cNvSpPr/>
            <p:nvPr/>
          </p:nvSpPr>
          <p:spPr>
            <a:xfrm>
              <a:off x="9085470" y="1741241"/>
              <a:ext cx="723033" cy="723033"/>
            </a:xfrm>
            <a:prstGeom prst="ellipse">
              <a:avLst/>
            </a:prstGeom>
            <a:solidFill>
              <a:srgbClr val="FF0000"/>
            </a:solidFill>
            <a:ln>
              <a:noFill/>
            </a:ln>
            <a:sp3d extrusionH="146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Oval 59">
            <a:extLst>
              <a:ext uri="{FF2B5EF4-FFF2-40B4-BE49-F238E27FC236}">
                <a16:creationId xmlns="" xmlns:a16="http://schemas.microsoft.com/office/drawing/2014/main" id="{1FDB26B2-93BC-0E4E-43E0-651ED1D24121}"/>
              </a:ext>
            </a:extLst>
          </p:cNvPr>
          <p:cNvSpPr/>
          <p:nvPr/>
        </p:nvSpPr>
        <p:spPr>
          <a:xfrm>
            <a:off x="1976289" y="5262918"/>
            <a:ext cx="392728" cy="116114"/>
          </a:xfrm>
          <a:prstGeom prst="ellips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 xmlns:a16="http://schemas.microsoft.com/office/drawing/2014/main" id="{00CD8B4B-7814-E93D-3BA9-7823BDA4A285}"/>
              </a:ext>
            </a:extLst>
          </p:cNvPr>
          <p:cNvSpPr/>
          <p:nvPr/>
        </p:nvSpPr>
        <p:spPr>
          <a:xfrm flipV="1">
            <a:off x="2125405" y="3543098"/>
            <a:ext cx="94497" cy="1737360"/>
          </a:xfrm>
          <a:prstGeom prst="trapezoid">
            <a:avLst/>
          </a:prstGeom>
          <a:gradFill flip="none" rotWithShape="1">
            <a:gsLst>
              <a:gs pos="25000">
                <a:schemeClr val="tx1">
                  <a:lumMod val="50000"/>
                  <a:lumOff val="50000"/>
                </a:schemeClr>
              </a:gs>
              <a:gs pos="47000">
                <a:schemeClr val="bg1">
                  <a:lumMod val="95000"/>
                </a:schemeClr>
              </a:gs>
              <a:gs pos="55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BC99C6FD-4DC5-E4EF-E33B-AB445F3F5831}"/>
              </a:ext>
            </a:extLst>
          </p:cNvPr>
          <p:cNvSpPr/>
          <p:nvPr/>
        </p:nvSpPr>
        <p:spPr>
          <a:xfrm>
            <a:off x="5926233" y="5262918"/>
            <a:ext cx="392728" cy="116114"/>
          </a:xfrm>
          <a:prstGeom prst="ellips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87D25031-08C9-3190-BA02-0E3675AD8123}"/>
              </a:ext>
            </a:extLst>
          </p:cNvPr>
          <p:cNvSpPr/>
          <p:nvPr/>
        </p:nvSpPr>
        <p:spPr>
          <a:xfrm>
            <a:off x="9851123" y="5262918"/>
            <a:ext cx="392728" cy="116114"/>
          </a:xfrm>
          <a:prstGeom prst="ellips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9D2F1D72-2464-2D36-405F-38091E55A36F}"/>
              </a:ext>
            </a:extLst>
          </p:cNvPr>
          <p:cNvSpPr txBox="1"/>
          <p:nvPr/>
        </p:nvSpPr>
        <p:spPr>
          <a:xfrm>
            <a:off x="630423" y="1443088"/>
            <a:ext cx="3232275" cy="369332"/>
          </a:xfrm>
          <a:prstGeom prst="rect">
            <a:avLst/>
          </a:prstGeom>
          <a:noFill/>
        </p:spPr>
        <p:txBody>
          <a:bodyPr wrap="square" rtlCol="0">
            <a:spAutoFit/>
          </a:bodyPr>
          <a:lstStyle/>
          <a:p>
            <a:pPr algn="ctr"/>
            <a:r>
              <a:rPr lang="en-US" dirty="0">
                <a:solidFill>
                  <a:schemeClr val="bg1">
                    <a:lumMod val="50000"/>
                  </a:schemeClr>
                </a:solidFill>
                <a:latin typeface="Futura BdCn BT" panose="020B0706020204020204" pitchFamily="34" charset="0"/>
              </a:rPr>
              <a:t>   </a:t>
            </a:r>
            <a:r>
              <a:rPr lang="en-US" dirty="0">
                <a:solidFill>
                  <a:srgbClr val="00B0F0"/>
                </a:solidFill>
                <a:latin typeface="Times New Roman" panose="02020603050405020304" pitchFamily="18" charset="0"/>
                <a:cs typeface="Times New Roman" panose="02020603050405020304" pitchFamily="18" charset="0"/>
              </a:rPr>
              <a:t>WHY FLEXIBLE SENSORS?</a:t>
            </a:r>
          </a:p>
        </p:txBody>
      </p:sp>
      <p:sp>
        <p:nvSpPr>
          <p:cNvPr id="64" name="TextBox 63">
            <a:extLst>
              <a:ext uri="{FF2B5EF4-FFF2-40B4-BE49-F238E27FC236}">
                <a16:creationId xmlns="" xmlns:a16="http://schemas.microsoft.com/office/drawing/2014/main" id="{B5513D7D-AC14-C81F-E94A-A2787DEE294A}"/>
              </a:ext>
            </a:extLst>
          </p:cNvPr>
          <p:cNvSpPr txBox="1"/>
          <p:nvPr/>
        </p:nvSpPr>
        <p:spPr>
          <a:xfrm>
            <a:off x="1143000" y="1865445"/>
            <a:ext cx="2719698" cy="954107"/>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solidFill>
                  <a:srgbClr val="00B0F0"/>
                </a:solidFill>
                <a:latin typeface="Times New Roman" panose="02020603050405020304" pitchFamily="18" charset="0"/>
                <a:cs typeface="Times New Roman" panose="02020603050405020304" pitchFamily="18" charset="0"/>
              </a:rPr>
              <a:t>Ability to conform to irregular surfaces</a:t>
            </a:r>
          </a:p>
          <a:p>
            <a:pPr marL="285750" indent="-285750" algn="just">
              <a:buFont typeface="Wingdings" panose="05000000000000000000" pitchFamily="2" charset="2"/>
              <a:buChar char="q"/>
            </a:pPr>
            <a:r>
              <a:rPr lang="en-US" sz="1400" dirty="0">
                <a:solidFill>
                  <a:srgbClr val="00B0F0"/>
                </a:solidFill>
                <a:latin typeface="Times New Roman" panose="02020603050405020304" pitchFamily="18" charset="0"/>
                <a:cs typeface="Times New Roman" panose="02020603050405020304" pitchFamily="18" charset="0"/>
              </a:rPr>
              <a:t>Highly durable and resistant to damage from external forces</a:t>
            </a:r>
          </a:p>
        </p:txBody>
      </p:sp>
      <p:pic>
        <p:nvPicPr>
          <p:cNvPr id="66" name="Graphic 65" descr="Lightbulb">
            <a:extLst>
              <a:ext uri="{FF2B5EF4-FFF2-40B4-BE49-F238E27FC236}">
                <a16:creationId xmlns="" xmlns:a16="http://schemas.microsoft.com/office/drawing/2014/main" id="{2B52F009-A5BF-0096-7E3A-04A7B393E0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976289" y="885502"/>
            <a:ext cx="548640" cy="548640"/>
          </a:xfrm>
          <a:prstGeom prst="rect">
            <a:avLst/>
          </a:prstGeom>
        </p:spPr>
      </p:pic>
      <p:sp>
        <p:nvSpPr>
          <p:cNvPr id="67" name="TextBox 66">
            <a:extLst>
              <a:ext uri="{FF2B5EF4-FFF2-40B4-BE49-F238E27FC236}">
                <a16:creationId xmlns="" xmlns:a16="http://schemas.microsoft.com/office/drawing/2014/main" id="{A37605A9-3789-6CB2-5E91-60B50E04F8A8}"/>
              </a:ext>
            </a:extLst>
          </p:cNvPr>
          <p:cNvSpPr txBox="1"/>
          <p:nvPr/>
        </p:nvSpPr>
        <p:spPr>
          <a:xfrm>
            <a:off x="4556429" y="1386424"/>
            <a:ext cx="2899448" cy="369332"/>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HOW SENSOR WORKS</a:t>
            </a:r>
          </a:p>
        </p:txBody>
      </p:sp>
      <p:sp>
        <p:nvSpPr>
          <p:cNvPr id="68" name="TextBox 67">
            <a:extLst>
              <a:ext uri="{FF2B5EF4-FFF2-40B4-BE49-F238E27FC236}">
                <a16:creationId xmlns="" xmlns:a16="http://schemas.microsoft.com/office/drawing/2014/main" id="{773687B7-0E26-DD1C-6D18-E359D602441B}"/>
              </a:ext>
            </a:extLst>
          </p:cNvPr>
          <p:cNvSpPr txBox="1"/>
          <p:nvPr/>
        </p:nvSpPr>
        <p:spPr>
          <a:xfrm>
            <a:off x="4602768" y="1713743"/>
            <a:ext cx="3263127" cy="1169551"/>
          </a:xfrm>
          <a:prstGeom prst="rect">
            <a:avLst/>
          </a:prstGeom>
          <a:noFill/>
        </p:spPr>
        <p:txBody>
          <a:bodyPr wrap="square" rtlCol="0">
            <a:spAutoFit/>
          </a:bodyPr>
          <a:lstStyle/>
          <a:p>
            <a:pPr lvl="1" algn="just"/>
            <a:r>
              <a:rPr lang="en-US" sz="1400" dirty="0">
                <a:solidFill>
                  <a:srgbClr val="00B050"/>
                </a:solidFill>
                <a:latin typeface="Times New Roman" panose="02020603050405020304" pitchFamily="18" charset="0"/>
                <a:cs typeface="Times New Roman" panose="02020603050405020304" pitchFamily="18" charset="0"/>
              </a:rPr>
              <a:t>Having flexibility and sensitivity, it converts mechanical deformation or strain into an electrical signal, which can be detected and processed to obtain useful information</a:t>
            </a:r>
            <a:r>
              <a:rPr lang="en-US" sz="1400" dirty="0">
                <a:solidFill>
                  <a:srgbClr val="00B050"/>
                </a:solidFill>
              </a:rPr>
              <a:t>.</a:t>
            </a:r>
          </a:p>
        </p:txBody>
      </p:sp>
      <p:pic>
        <p:nvPicPr>
          <p:cNvPr id="69" name="Graphic 68" descr="Bullseye">
            <a:extLst>
              <a:ext uri="{FF2B5EF4-FFF2-40B4-BE49-F238E27FC236}">
                <a16:creationId xmlns="" xmlns:a16="http://schemas.microsoft.com/office/drawing/2014/main" id="{EA396A3A-EC27-626A-476C-FF0343D6BC0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5761777" y="898287"/>
            <a:ext cx="548640" cy="548640"/>
          </a:xfrm>
          <a:prstGeom prst="rect">
            <a:avLst/>
          </a:prstGeom>
        </p:spPr>
      </p:pic>
      <p:sp>
        <p:nvSpPr>
          <p:cNvPr id="70" name="TextBox 69">
            <a:extLst>
              <a:ext uri="{FF2B5EF4-FFF2-40B4-BE49-F238E27FC236}">
                <a16:creationId xmlns="" xmlns:a16="http://schemas.microsoft.com/office/drawing/2014/main" id="{83DAE5D9-C12E-5EA6-D7A3-68E69ED6936F}"/>
              </a:ext>
            </a:extLst>
          </p:cNvPr>
          <p:cNvSpPr txBox="1"/>
          <p:nvPr/>
        </p:nvSpPr>
        <p:spPr>
          <a:xfrm>
            <a:off x="8944301" y="1406818"/>
            <a:ext cx="2075543" cy="369332"/>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WHY PVDF?</a:t>
            </a:r>
          </a:p>
        </p:txBody>
      </p:sp>
      <p:sp>
        <p:nvSpPr>
          <p:cNvPr id="71" name="TextBox 70">
            <a:extLst>
              <a:ext uri="{FF2B5EF4-FFF2-40B4-BE49-F238E27FC236}">
                <a16:creationId xmlns="" xmlns:a16="http://schemas.microsoft.com/office/drawing/2014/main" id="{A7424D52-712E-EB4A-B1EE-DF41DBFD879A}"/>
              </a:ext>
            </a:extLst>
          </p:cNvPr>
          <p:cNvSpPr txBox="1"/>
          <p:nvPr/>
        </p:nvSpPr>
        <p:spPr>
          <a:xfrm>
            <a:off x="8820769" y="1772189"/>
            <a:ext cx="2322606" cy="138499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solidFill>
                  <a:srgbClr val="FF0000"/>
                </a:solidFill>
                <a:latin typeface="Times New Roman" panose="02020603050405020304" pitchFamily="18" charset="0"/>
                <a:cs typeface="Times New Roman" panose="02020603050405020304" pitchFamily="18" charset="0"/>
              </a:rPr>
              <a:t>Piezoelectricity</a:t>
            </a:r>
          </a:p>
          <a:p>
            <a:pPr marL="285750" indent="-285750" algn="just">
              <a:buFont typeface="Wingdings" panose="05000000000000000000" pitchFamily="2" charset="2"/>
              <a:buChar char="q"/>
            </a:pPr>
            <a:r>
              <a:rPr lang="en-US" sz="1400" dirty="0">
                <a:solidFill>
                  <a:srgbClr val="FF0000"/>
                </a:solidFill>
                <a:latin typeface="Times New Roman" panose="02020603050405020304" pitchFamily="18" charset="0"/>
                <a:cs typeface="Times New Roman" panose="02020603050405020304" pitchFamily="18" charset="0"/>
              </a:rPr>
              <a:t>High Sensitivity</a:t>
            </a:r>
          </a:p>
          <a:p>
            <a:pPr marL="285750" indent="-285750" algn="just">
              <a:buFont typeface="Wingdings" panose="05000000000000000000" pitchFamily="2" charset="2"/>
              <a:buChar char="q"/>
            </a:pPr>
            <a:r>
              <a:rPr lang="en-US" sz="1400" dirty="0">
                <a:solidFill>
                  <a:srgbClr val="FF0000"/>
                </a:solidFill>
                <a:latin typeface="Times New Roman" panose="02020603050405020304" pitchFamily="18" charset="0"/>
                <a:cs typeface="Times New Roman" panose="02020603050405020304" pitchFamily="18" charset="0"/>
              </a:rPr>
              <a:t>High Chemical Stability</a:t>
            </a:r>
          </a:p>
          <a:p>
            <a:pPr marL="285750" indent="-285750" algn="just">
              <a:buFont typeface="Wingdings" panose="05000000000000000000" pitchFamily="2" charset="2"/>
              <a:buChar char="q"/>
            </a:pPr>
            <a:r>
              <a:rPr lang="en-US" sz="1400" dirty="0">
                <a:solidFill>
                  <a:srgbClr val="FF0000"/>
                </a:solidFill>
                <a:latin typeface="Times New Roman" panose="02020603050405020304" pitchFamily="18" charset="0"/>
                <a:cs typeface="Times New Roman" panose="02020603050405020304" pitchFamily="18" charset="0"/>
              </a:rPr>
              <a:t>Biocompatibility</a:t>
            </a:r>
          </a:p>
          <a:p>
            <a:pPr marL="285750" indent="-285750" algn="just">
              <a:buFont typeface="Wingdings" panose="05000000000000000000" pitchFamily="2" charset="2"/>
              <a:buChar char="q"/>
            </a:pPr>
            <a:r>
              <a:rPr lang="en-US" sz="1400" dirty="0">
                <a:solidFill>
                  <a:srgbClr val="FF0000"/>
                </a:solidFill>
                <a:latin typeface="Times New Roman" panose="02020603050405020304" pitchFamily="18" charset="0"/>
                <a:cs typeface="Times New Roman" panose="02020603050405020304" pitchFamily="18" charset="0"/>
              </a:rPr>
              <a:t>Flexibility and Durability </a:t>
            </a:r>
            <a:r>
              <a:rPr lang="en-US" sz="1400" dirty="0">
                <a:solidFill>
                  <a:schemeClr val="bg1">
                    <a:lumMod val="50000"/>
                  </a:schemeClr>
                </a:solidFill>
              </a:rPr>
              <a:t>. </a:t>
            </a:r>
          </a:p>
        </p:txBody>
      </p:sp>
      <p:pic>
        <p:nvPicPr>
          <p:cNvPr id="72" name="Graphic 71" descr="Head with gears">
            <a:extLst>
              <a:ext uri="{FF2B5EF4-FFF2-40B4-BE49-F238E27FC236}">
                <a16:creationId xmlns="" xmlns:a16="http://schemas.microsoft.com/office/drawing/2014/main" id="{9DC4DAB7-EB18-11FA-A60B-0C3A4CE287E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9707752" y="885502"/>
            <a:ext cx="548640" cy="548640"/>
          </a:xfrm>
          <a:prstGeom prst="rect">
            <a:avLst/>
          </a:prstGeom>
        </p:spPr>
      </p:pic>
      <p:pic>
        <p:nvPicPr>
          <p:cNvPr id="3" name="Graphic 2" descr="Lightbulb">
            <a:extLst>
              <a:ext uri="{FF2B5EF4-FFF2-40B4-BE49-F238E27FC236}">
                <a16:creationId xmlns="" xmlns:a16="http://schemas.microsoft.com/office/drawing/2014/main" id="{19D60DDE-7ECF-172D-C1D5-A4C892E89C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715453" y="2962545"/>
            <a:ext cx="914400" cy="914400"/>
          </a:xfrm>
          <a:prstGeom prst="rect">
            <a:avLst/>
          </a:prstGeom>
        </p:spPr>
      </p:pic>
      <p:sp>
        <p:nvSpPr>
          <p:cNvPr id="4" name="Trapezoid 3">
            <a:extLst>
              <a:ext uri="{FF2B5EF4-FFF2-40B4-BE49-F238E27FC236}">
                <a16:creationId xmlns="" xmlns:a16="http://schemas.microsoft.com/office/drawing/2014/main" id="{DDC1231A-4998-331F-9336-D3CF4D7A02B8}"/>
              </a:ext>
            </a:extLst>
          </p:cNvPr>
          <p:cNvSpPr/>
          <p:nvPr/>
        </p:nvSpPr>
        <p:spPr>
          <a:xfrm flipV="1">
            <a:off x="6048751" y="3543098"/>
            <a:ext cx="94497" cy="1737360"/>
          </a:xfrm>
          <a:prstGeom prst="trapezoid">
            <a:avLst/>
          </a:prstGeom>
          <a:gradFill flip="none" rotWithShape="1">
            <a:gsLst>
              <a:gs pos="25000">
                <a:schemeClr val="tx1">
                  <a:lumMod val="50000"/>
                  <a:lumOff val="50000"/>
                </a:schemeClr>
              </a:gs>
              <a:gs pos="47000">
                <a:schemeClr val="bg1">
                  <a:lumMod val="95000"/>
                </a:schemeClr>
              </a:gs>
              <a:gs pos="55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Lightbulb">
            <a:extLst>
              <a:ext uri="{FF2B5EF4-FFF2-40B4-BE49-F238E27FC236}">
                <a16:creationId xmlns="" xmlns:a16="http://schemas.microsoft.com/office/drawing/2014/main" id="{81A1622D-BBCC-19FB-FF28-DD1D87BA917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634834" y="2927951"/>
            <a:ext cx="914400" cy="914400"/>
          </a:xfrm>
          <a:prstGeom prst="rect">
            <a:avLst/>
          </a:prstGeom>
        </p:spPr>
      </p:pic>
      <p:sp>
        <p:nvSpPr>
          <p:cNvPr id="6" name="Trapezoid 5">
            <a:extLst>
              <a:ext uri="{FF2B5EF4-FFF2-40B4-BE49-F238E27FC236}">
                <a16:creationId xmlns="" xmlns:a16="http://schemas.microsoft.com/office/drawing/2014/main" id="{93460A4C-2852-E6E1-2D44-AB658A9DCFC3}"/>
              </a:ext>
            </a:extLst>
          </p:cNvPr>
          <p:cNvSpPr/>
          <p:nvPr/>
        </p:nvSpPr>
        <p:spPr>
          <a:xfrm flipV="1">
            <a:off x="9970790" y="3593582"/>
            <a:ext cx="94497" cy="1737360"/>
          </a:xfrm>
          <a:prstGeom prst="trapezoid">
            <a:avLst/>
          </a:prstGeom>
          <a:gradFill flip="none" rotWithShape="1">
            <a:gsLst>
              <a:gs pos="25000">
                <a:schemeClr val="tx1">
                  <a:lumMod val="50000"/>
                  <a:lumOff val="50000"/>
                </a:schemeClr>
              </a:gs>
              <a:gs pos="47000">
                <a:schemeClr val="bg1">
                  <a:lumMod val="95000"/>
                </a:schemeClr>
              </a:gs>
              <a:gs pos="55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 xmlns:a16="http://schemas.microsoft.com/office/drawing/2014/main" id="{E108EC3A-3143-D2F6-D412-CD452DE3DC4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560839" y="2978932"/>
            <a:ext cx="914400" cy="914400"/>
          </a:xfrm>
          <a:prstGeom prst="rect">
            <a:avLst/>
          </a:prstGeom>
        </p:spPr>
      </p:pic>
      <p:sp>
        <p:nvSpPr>
          <p:cNvPr id="2" name="TextBox 1"/>
          <p:cNvSpPr txBox="1"/>
          <p:nvPr/>
        </p:nvSpPr>
        <p:spPr>
          <a:xfrm>
            <a:off x="3947746" y="472866"/>
            <a:ext cx="4289813" cy="523220"/>
          </a:xfrm>
          <a:prstGeom prst="rect">
            <a:avLst/>
          </a:prstGeom>
          <a:noFill/>
        </p:spPr>
        <p:txBody>
          <a:bodyPr wrap="square" rtlCol="0">
            <a:spAutoFit/>
          </a:bodyPr>
          <a:lstStyle/>
          <a:p>
            <a:r>
              <a:rPr lang="en-US" sz="2800"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800" u="sng" dirty="0">
                <a:solidFill>
                  <a:schemeClr val="accent6">
                    <a:lumMod val="40000"/>
                    <a:lumOff val="60000"/>
                  </a:schemeClr>
                </a:solidFill>
                <a:latin typeface="Times New Roman" panose="02020603050405020304" pitchFamily="18" charset="0"/>
                <a:cs typeface="Times New Roman" panose="02020603050405020304" pitchFamily="18" charset="0"/>
              </a:rPr>
              <a:t>GENESIS OF WORK</a:t>
            </a:r>
          </a:p>
        </p:txBody>
      </p:sp>
      <p:sp>
        <p:nvSpPr>
          <p:cNvPr id="8" name="TextBox 7"/>
          <p:cNvSpPr txBox="1"/>
          <p:nvPr/>
        </p:nvSpPr>
        <p:spPr>
          <a:xfrm>
            <a:off x="10652979" y="482336"/>
            <a:ext cx="327318" cy="369332"/>
          </a:xfrm>
          <a:prstGeom prst="rect">
            <a:avLst/>
          </a:prstGeom>
          <a:noFill/>
        </p:spPr>
        <p:txBody>
          <a:bodyPr wrap="square" rtlCol="0">
            <a:spAutoFit/>
          </a:bodyPr>
          <a:lstStyle/>
          <a:p>
            <a:r>
              <a:rPr lang="en-US" dirty="0" smtClean="0"/>
              <a:t>3</a:t>
            </a:r>
            <a:endParaRPr lang="en-US" dirty="0"/>
          </a:p>
        </p:txBody>
      </p:sp>
    </p:spTree>
    <p:extLst>
      <p:ext uri="{BB962C8B-B14F-4D97-AF65-F5344CB8AC3E}">
        <p14:creationId xmlns:p14="http://schemas.microsoft.com/office/powerpoint/2010/main" val="894102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0191"/>
          </a:xfrm>
        </p:spPr>
        <p:txBody>
          <a:bodyPr/>
          <a:lstStyle/>
          <a:p>
            <a:r>
              <a:rPr lang="en-US" dirty="0"/>
              <a:t>                             </a:t>
            </a:r>
            <a:r>
              <a:rPr lang="en-US" sz="4000" dirty="0">
                <a:solidFill>
                  <a:schemeClr val="bg1">
                    <a:lumMod val="95000"/>
                    <a:lumOff val="5000"/>
                  </a:schemeClr>
                </a:solidFill>
                <a:latin typeface="Times New Roman" panose="02020603050405020304" pitchFamily="18" charset="0"/>
                <a:cs typeface="Times New Roman" panose="02020603050405020304" pitchFamily="18" charset="0"/>
              </a:rPr>
              <a:t>XRD PLOT</a:t>
            </a:r>
          </a:p>
        </p:txBody>
      </p:sp>
      <p:sp>
        <p:nvSpPr>
          <p:cNvPr id="5" name="TextBox 4"/>
          <p:cNvSpPr txBox="1"/>
          <p:nvPr/>
        </p:nvSpPr>
        <p:spPr>
          <a:xfrm>
            <a:off x="5905422" y="1611979"/>
            <a:ext cx="5973231" cy="3970318"/>
          </a:xfrm>
          <a:prstGeom prst="rect">
            <a:avLst/>
          </a:prstGeom>
          <a:noFill/>
        </p:spPr>
        <p:txBody>
          <a:bodyPr wrap="square" rtlCol="0">
            <a:spAutoFit/>
          </a:bodyPr>
          <a:lstStyle/>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XRD pattern of pure PVDF film and PVDF/MXene  showed some peaks which indicates that it possess α-crystallite as in fig.</a:t>
            </a:r>
          </a:p>
          <a:p>
            <a:pPr marL="285750" indent="-285750" algn="just">
              <a:buFont typeface="Wingdings" panose="05000000000000000000" pitchFamily="2" charset="2"/>
              <a:buChar char="q"/>
            </a:pP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As per literature, the β phase is presents a peak value of 20.26°.</a:t>
            </a:r>
          </a:p>
          <a:p>
            <a:pPr marL="285750" indent="-285750" algn="just">
              <a:buFont typeface="Wingdings" panose="05000000000000000000" pitchFamily="2" charset="2"/>
              <a:buChar char="q"/>
            </a:pP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Here with addition of fillers (MXene) into polymer (PVDF) we expect the peak at 19.8° to shift to higher degree i.e. the peak of β phase at 20.26°.Also the Characteristic peaks of α-phase, located at 17.6° and 18.2, tended to get weaker and the one at 26.5 to get vanished.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023871" y="1156705"/>
            <a:ext cx="4671465" cy="4328535"/>
          </a:xfrm>
          <a:prstGeom prst="rect">
            <a:avLst/>
          </a:prstGeom>
        </p:spPr>
      </p:pic>
      <p:sp>
        <p:nvSpPr>
          <p:cNvPr id="3" name="TextBox 2"/>
          <p:cNvSpPr txBox="1"/>
          <p:nvPr/>
        </p:nvSpPr>
        <p:spPr>
          <a:xfrm>
            <a:off x="10536964" y="461474"/>
            <a:ext cx="444382" cy="369332"/>
          </a:xfrm>
          <a:prstGeom prst="rect">
            <a:avLst/>
          </a:prstGeom>
          <a:noFill/>
        </p:spPr>
        <p:txBody>
          <a:bodyPr wrap="square" rtlCol="0">
            <a:spAutoFit/>
          </a:bodyPr>
          <a:lstStyle/>
          <a:p>
            <a:r>
              <a:rPr lang="en-US" dirty="0" smtClean="0"/>
              <a:t>30</a:t>
            </a:r>
            <a:endParaRPr lang="en-US" dirty="0"/>
          </a:p>
        </p:txBody>
      </p:sp>
    </p:spTree>
    <p:extLst>
      <p:ext uri="{BB962C8B-B14F-4D97-AF65-F5344CB8AC3E}">
        <p14:creationId xmlns:p14="http://schemas.microsoft.com/office/powerpoint/2010/main" val="3625650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6896" y="129210"/>
            <a:ext cx="9543939" cy="1083806"/>
          </a:xfrm>
        </p:spPr>
        <p:txBody>
          <a:bodyPr/>
          <a:lstStyle/>
          <a:p>
            <a:r>
              <a:rPr lang="en-US" dirty="0"/>
              <a:t>                       </a:t>
            </a:r>
            <a:r>
              <a:rPr lang="en-US" u="sng" dirty="0">
                <a:solidFill>
                  <a:schemeClr val="bg1">
                    <a:lumMod val="95000"/>
                    <a:lumOff val="5000"/>
                  </a:schemeClr>
                </a:solidFill>
                <a:latin typeface="Times New Roman" panose="02020603050405020304" pitchFamily="18" charset="0"/>
                <a:cs typeface="Times New Roman" panose="02020603050405020304" pitchFamily="18" charset="0"/>
              </a:rPr>
              <a:t>XRD PLOT</a:t>
            </a:r>
          </a:p>
        </p:txBody>
      </p:sp>
      <p:pic>
        <p:nvPicPr>
          <p:cNvPr id="7" name="Content Placeholder 6"/>
          <p:cNvPicPr>
            <a:picLocks noGrp="1" noChangeAspect="1"/>
          </p:cNvPicPr>
          <p:nvPr>
            <p:ph idx="1"/>
          </p:nvPr>
        </p:nvPicPr>
        <p:blipFill>
          <a:blip r:embed="rId3"/>
          <a:stretch>
            <a:fillRect/>
          </a:stretch>
        </p:blipFill>
        <p:spPr>
          <a:xfrm>
            <a:off x="111771" y="1295544"/>
            <a:ext cx="5527053" cy="4962888"/>
          </a:xfrm>
        </p:spPr>
      </p:pic>
      <p:sp>
        <p:nvSpPr>
          <p:cNvPr id="8" name="TextBox 7"/>
          <p:cNvSpPr txBox="1"/>
          <p:nvPr/>
        </p:nvSpPr>
        <p:spPr>
          <a:xfrm>
            <a:off x="5638824" y="1044051"/>
            <a:ext cx="6271592" cy="5355312"/>
          </a:xfrm>
          <a:prstGeom prst="rect">
            <a:avLst/>
          </a:prstGeom>
          <a:noFill/>
        </p:spPr>
        <p:txBody>
          <a:bodyPr wrap="square" rtlCol="0">
            <a:spAutoFit/>
          </a:bodyPr>
          <a:lstStyle/>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The α-peak area is reducing upon loading the MWCNT to the matrix  to promote the crystallization of PVDF in the β -phase.</a:t>
            </a:r>
          </a:p>
          <a:p>
            <a:pPr marL="285750" indent="-285750" algn="just">
              <a:buFont typeface="Wingdings" panose="05000000000000000000" pitchFamily="2" charset="2"/>
              <a:buChar char="q"/>
            </a:pP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lumMod val="95000"/>
                    <a:lumOff val="5000"/>
                  </a:schemeClr>
                </a:solidFill>
                <a:latin typeface="Times New Roman" panose="02020603050405020304" pitchFamily="18" charset="0"/>
                <a:cs typeface="Times New Roman" panose="02020603050405020304" pitchFamily="18" charset="0"/>
              </a:rPr>
              <a:t>But this crystallization of β-phase not fully occurring because of TGTG′ chains not transforming into TT chains and weak interfacial interaction between CNTs and the polymer matrix.</a:t>
            </a:r>
          </a:p>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Note: It is important to note that the absence of the beta phase does not necessarily mean that the material is not conducting. There are other factors that could contribute to the electrical conductivity of the composite, such as the CNT content loading level, alignment, and length distribution, as well as the processing conditions used to fabricate the composite.</a:t>
            </a:r>
          </a:p>
          <a:p>
            <a:endParaRPr lang="en-US" dirty="0"/>
          </a:p>
          <a:p>
            <a:endParaRPr lang="en-US" dirty="0"/>
          </a:p>
          <a:p>
            <a:endParaRPr lang="en-US" dirty="0"/>
          </a:p>
          <a:p>
            <a:endParaRPr lang="en-US" dirty="0"/>
          </a:p>
        </p:txBody>
      </p:sp>
      <p:sp>
        <p:nvSpPr>
          <p:cNvPr id="5" name="TextBox 4"/>
          <p:cNvSpPr txBox="1"/>
          <p:nvPr/>
        </p:nvSpPr>
        <p:spPr>
          <a:xfrm>
            <a:off x="10585174" y="337930"/>
            <a:ext cx="437322" cy="369332"/>
          </a:xfrm>
          <a:prstGeom prst="rect">
            <a:avLst/>
          </a:prstGeom>
          <a:noFill/>
        </p:spPr>
        <p:txBody>
          <a:bodyPr wrap="square" rtlCol="0">
            <a:spAutoFit/>
          </a:bodyPr>
          <a:lstStyle/>
          <a:p>
            <a:r>
              <a:rPr lang="en-US" dirty="0" smtClean="0"/>
              <a:t>31</a:t>
            </a:r>
            <a:endParaRPr lang="en-US" dirty="0"/>
          </a:p>
        </p:txBody>
      </p:sp>
    </p:spTree>
    <p:extLst>
      <p:ext uri="{BB962C8B-B14F-4D97-AF65-F5344CB8AC3E}">
        <p14:creationId xmlns:p14="http://schemas.microsoft.com/office/powerpoint/2010/main" val="20043073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497" y="616226"/>
            <a:ext cx="9720468" cy="1237021"/>
          </a:xfrm>
        </p:spPr>
        <p:txBody>
          <a:bodyPr>
            <a:normAutofit/>
          </a:bodyPr>
          <a:lstStyle/>
          <a:p>
            <a:r>
              <a:rPr lang="en-US" dirty="0"/>
              <a:t>     </a:t>
            </a:r>
            <a:r>
              <a:rPr lang="en-US" sz="2800" u="sng" dirty="0">
                <a:solidFill>
                  <a:schemeClr val="bg1">
                    <a:lumMod val="95000"/>
                    <a:lumOff val="5000"/>
                  </a:schemeClr>
                </a:solidFill>
                <a:latin typeface="Times New Roman" panose="02020603050405020304" pitchFamily="18" charset="0"/>
                <a:cs typeface="Times New Roman" panose="02020603050405020304" pitchFamily="18" charset="0"/>
              </a:rPr>
              <a:t>CONCLUSIONS FROM XRD AND FTIR PLOT</a:t>
            </a:r>
          </a:p>
        </p:txBody>
      </p:sp>
      <p:sp>
        <p:nvSpPr>
          <p:cNvPr id="3" name="Content Placeholder 2"/>
          <p:cNvSpPr>
            <a:spLocks noGrp="1"/>
          </p:cNvSpPr>
          <p:nvPr>
            <p:ph idx="1"/>
          </p:nvPr>
        </p:nvSpPr>
        <p:spPr>
          <a:xfrm>
            <a:off x="632389" y="2325758"/>
            <a:ext cx="11244872" cy="2870086"/>
          </a:xfrm>
        </p:spPr>
        <p:txBody>
          <a:bodyPr>
            <a:normAutofit/>
          </a:bodyPr>
          <a:lstStyle/>
          <a:p>
            <a:pPr algn="just">
              <a:buClr>
                <a:schemeClr val="bg1">
                  <a:lumMod val="95000"/>
                  <a:lumOff val="5000"/>
                </a:schemeClr>
              </a:buClr>
              <a:buFont typeface="Wingdings" panose="05000000000000000000" pitchFamily="2" charset="2"/>
              <a:buChar char="q"/>
            </a:pPr>
            <a:r>
              <a:rPr lang="en-US" sz="1800" dirty="0">
                <a:solidFill>
                  <a:schemeClr val="bg1">
                    <a:lumMod val="95000"/>
                    <a:lumOff val="5000"/>
                  </a:schemeClr>
                </a:solidFill>
                <a:latin typeface="Times New Roman" panose="02020603050405020304" pitchFamily="18" charset="0"/>
                <a:cs typeface="Times New Roman" panose="02020603050405020304" pitchFamily="18" charset="0"/>
              </a:rPr>
              <a:t>We can see that α(non- polar)  phase to β(polar) conversion is not fully happening which is against what we  expected to happen. Normally, the surface functional groups of MXene interact with the CH</a:t>
            </a:r>
            <a:r>
              <a:rPr lang="en-US" sz="1800" baseline="-25000" dirty="0">
                <a:solidFill>
                  <a:schemeClr val="bg1">
                    <a:lumMod val="95000"/>
                    <a:lumOff val="5000"/>
                  </a:schemeClr>
                </a:solidFill>
                <a:latin typeface="Times New Roman" panose="02020603050405020304" pitchFamily="18" charset="0"/>
                <a:cs typeface="Times New Roman" panose="02020603050405020304" pitchFamily="18" charset="0"/>
              </a:rPr>
              <a:t>2</a:t>
            </a:r>
            <a:r>
              <a:rPr lang="en-US" sz="1800" dirty="0">
                <a:solidFill>
                  <a:schemeClr val="bg1">
                    <a:lumMod val="95000"/>
                    <a:lumOff val="5000"/>
                  </a:schemeClr>
                </a:solidFill>
                <a:latin typeface="Times New Roman" panose="02020603050405020304" pitchFamily="18" charset="0"/>
                <a:cs typeface="Times New Roman" panose="02020603050405020304" pitchFamily="18" charset="0"/>
              </a:rPr>
              <a:t> group of PVDF, leading to enhanced β-phase formation with increase in weight percent of Mxene in Mxene-PVDF film.</a:t>
            </a:r>
            <a:br>
              <a:rPr lang="en-US" sz="1800" dirty="0">
                <a:solidFill>
                  <a:schemeClr val="bg1">
                    <a:lumMod val="95000"/>
                    <a:lumOff val="5000"/>
                  </a:schemeClr>
                </a:solidFill>
                <a:latin typeface="Times New Roman" panose="02020603050405020304" pitchFamily="18" charset="0"/>
                <a:cs typeface="Times New Roman" panose="02020603050405020304" pitchFamily="18" charset="0"/>
              </a:rPr>
            </a:br>
            <a:endParaRPr lang="en-US" sz="18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buClr>
                <a:schemeClr val="bg1">
                  <a:lumMod val="95000"/>
                  <a:lumOff val="5000"/>
                </a:schemeClr>
              </a:buClr>
              <a:buFont typeface="Wingdings" panose="05000000000000000000" pitchFamily="2" charset="2"/>
              <a:buChar char="q"/>
            </a:pPr>
            <a:r>
              <a:rPr lang="en-US" sz="1800" dirty="0">
                <a:solidFill>
                  <a:schemeClr val="bg1">
                    <a:lumMod val="95000"/>
                    <a:lumOff val="5000"/>
                  </a:schemeClr>
                </a:solidFill>
                <a:latin typeface="Times New Roman" panose="02020603050405020304" pitchFamily="18" charset="0"/>
                <a:cs typeface="Times New Roman" panose="02020603050405020304" pitchFamily="18" charset="0"/>
              </a:rPr>
              <a:t>PVDF exhibits excellent dielectric and piezoelectric performances owing to the electro active β-phase which in turn responsible for electrical conductivity</a:t>
            </a:r>
            <a:r>
              <a:rPr lang="en-US" sz="1800" dirty="0" smtClean="0">
                <a:solidFill>
                  <a:schemeClr val="bg1">
                    <a:lumMod val="95000"/>
                    <a:lumOff val="5000"/>
                  </a:schemeClr>
                </a:solidFill>
                <a:latin typeface="Times New Roman" panose="02020603050405020304" pitchFamily="18" charset="0"/>
                <a:cs typeface="Times New Roman" panose="02020603050405020304" pitchFamily="18" charset="0"/>
              </a:rPr>
              <a:t>.</a:t>
            </a:r>
            <a:endParaRPr lang="en-US" sz="18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536964" y="487110"/>
            <a:ext cx="444382" cy="369332"/>
          </a:xfrm>
          <a:prstGeom prst="rect">
            <a:avLst/>
          </a:prstGeom>
          <a:noFill/>
        </p:spPr>
        <p:txBody>
          <a:bodyPr wrap="square" rtlCol="0">
            <a:spAutoFit/>
          </a:bodyPr>
          <a:lstStyle/>
          <a:p>
            <a:r>
              <a:rPr lang="en-US" dirty="0" smtClean="0"/>
              <a:t>32</a:t>
            </a:r>
            <a:endParaRPr lang="en-US" dirty="0"/>
          </a:p>
        </p:txBody>
      </p:sp>
    </p:spTree>
    <p:extLst>
      <p:ext uri="{BB962C8B-B14F-4D97-AF65-F5344CB8AC3E}">
        <p14:creationId xmlns:p14="http://schemas.microsoft.com/office/powerpoint/2010/main" val="490079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458" y="427290"/>
            <a:ext cx="10203677" cy="636126"/>
          </a:xfrm>
        </p:spPr>
        <p:txBody>
          <a:bodyPr/>
          <a:lstStyle/>
          <a:p>
            <a:r>
              <a:rPr lang="en-US" sz="2400" u="sng" dirty="0">
                <a:solidFill>
                  <a:schemeClr val="bg1">
                    <a:lumMod val="95000"/>
                    <a:lumOff val="5000"/>
                  </a:schemeClr>
                </a:solidFill>
                <a:latin typeface="Times New Roman" panose="02020603050405020304" pitchFamily="18" charset="0"/>
                <a:cs typeface="Times New Roman" panose="02020603050405020304" pitchFamily="18" charset="0"/>
              </a:rPr>
              <a:t>ELECTRICAL </a:t>
            </a:r>
            <a:r>
              <a:rPr lang="en-US" sz="2400" u="sng" dirty="0" smtClean="0">
                <a:solidFill>
                  <a:schemeClr val="bg1">
                    <a:lumMod val="95000"/>
                    <a:lumOff val="5000"/>
                  </a:schemeClr>
                </a:solidFill>
                <a:latin typeface="Times New Roman" panose="02020603050405020304" pitchFamily="18" charset="0"/>
                <a:cs typeface="Times New Roman" panose="02020603050405020304" pitchFamily="18" charset="0"/>
              </a:rPr>
              <a:t>CONDUCTIVITY MEASUREMNT  :FOUR PROBE METHOD</a:t>
            </a:r>
            <a:endParaRPr lang="en-US" sz="2400"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descr="A picture containing necktie, art&#10;&#10;Description automatically generated">
            <a:extLst>
              <a:ext uri="{FF2B5EF4-FFF2-40B4-BE49-F238E27FC236}">
                <a16:creationId xmlns="" xmlns:a16="http://schemas.microsoft.com/office/drawing/2014/main" id="{41C31B2B-5F49-B84D-0849-14E65F96B8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12763" y="4346473"/>
            <a:ext cx="1119087" cy="1525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lide Number Placeholder 4"/>
          <p:cNvSpPr>
            <a:spLocks noGrp="1"/>
          </p:cNvSpPr>
          <p:nvPr>
            <p:ph type="sldNum" sz="quarter" idx="12"/>
          </p:nvPr>
        </p:nvSpPr>
        <p:spPr/>
        <p:txBody>
          <a:bodyPr/>
          <a:lstStyle/>
          <a:p>
            <a:fld id="{66A97F4E-B250-49D1-9AB8-69D33F934973}" type="slidenum">
              <a:rPr lang="en-US" smtClean="0"/>
              <a:t>33</a:t>
            </a:fld>
            <a:endParaRPr lang="en-US" dirty="0"/>
          </a:p>
        </p:txBody>
      </p:sp>
      <p:sp>
        <p:nvSpPr>
          <p:cNvPr id="3" name="TextBox 2"/>
          <p:cNvSpPr txBox="1"/>
          <p:nvPr/>
        </p:nvSpPr>
        <p:spPr>
          <a:xfrm>
            <a:off x="282011" y="1563880"/>
            <a:ext cx="7341064" cy="4247317"/>
          </a:xfrm>
          <a:prstGeom prst="rect">
            <a:avLst/>
          </a:prstGeom>
          <a:noFill/>
        </p:spPr>
        <p:txBody>
          <a:bodyPr wrap="square" rtlCol="0">
            <a:spAutoFit/>
          </a:bodyPr>
          <a:lstStyle/>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Measure voltage</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by  varying  current .</a:t>
            </a:r>
            <a:endParaRPr lang="en-US" dirty="0" smtClean="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𝜌</a:t>
            </a:r>
            <a:r>
              <a:rPr lang="en-US" baseline="-25000" dirty="0" smtClean="0">
                <a:solidFill>
                  <a:schemeClr val="bg1">
                    <a:lumMod val="95000"/>
                    <a:lumOff val="5000"/>
                  </a:schemeClr>
                </a:solidFill>
                <a:latin typeface="Times New Roman" panose="02020603050405020304" pitchFamily="18" charset="0"/>
                <a:cs typeface="Times New Roman" panose="02020603050405020304" pitchFamily="18" charset="0"/>
              </a:rPr>
              <a:t>𝑜</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 𝑉 </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/𝐼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 2</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𝜋S </a:t>
            </a: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(S=spacing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between point </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probes,0.2 cm</a:t>
            </a:r>
          </a:p>
          <a:p>
            <a:r>
              <a:rPr lang="en-US" dirty="0">
                <a:solidFill>
                  <a:schemeClr val="bg1">
                    <a:lumMod val="95000"/>
                    <a:lumOff val="5000"/>
                  </a:schemeClr>
                </a:solidFill>
                <a:latin typeface="Times New Roman" panose="02020603050405020304" pitchFamily="18" charset="0"/>
                <a:cs typeface="Times New Roman" panose="02020603050405020304" pitchFamily="18" charset="0"/>
              </a:rPr>
              <a:t>V = floating potential difference between the inner probes, </a:t>
            </a:r>
            <a:endParaRPr lang="en-US" dirty="0" smtClean="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𝐼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=current through the outer pair of </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probes)</a:t>
            </a: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Since thickness W&lt;&lt; s;</a:t>
            </a: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Correction factor G7=W/s</a:t>
            </a: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Final Resistivity 𝜌=</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𝜌</a:t>
            </a:r>
            <a:r>
              <a:rPr lang="en-US" baseline="-25000" dirty="0">
                <a:solidFill>
                  <a:schemeClr val="bg1">
                    <a:lumMod val="95000"/>
                    <a:lumOff val="5000"/>
                  </a:schemeClr>
                </a:solidFill>
                <a:latin typeface="Times New Roman" panose="02020603050405020304" pitchFamily="18" charset="0"/>
                <a:cs typeface="Times New Roman" panose="02020603050405020304" pitchFamily="18" charset="0"/>
              </a:rPr>
              <a:t>𝑜 </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/G7</a:t>
            </a: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Conductivity </a:t>
            </a:r>
            <a:r>
              <a:rPr lang="el-GR" dirty="0" smtClean="0">
                <a:solidFill>
                  <a:schemeClr val="bg1">
                    <a:lumMod val="95000"/>
                    <a:lumOff val="5000"/>
                  </a:schemeClr>
                </a:solidFill>
                <a:latin typeface="Times New Roman" panose="02020603050405020304" pitchFamily="18" charset="0"/>
                <a:cs typeface="Times New Roman" panose="02020603050405020304" pitchFamily="18" charset="0"/>
              </a:rPr>
              <a:t>σ</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bg1">
                    <a:lumMod val="95000"/>
                    <a:lumOff val="5000"/>
                  </a:schemeClr>
                </a:solidFill>
              </a:rPr>
              <a:t>=</a:t>
            </a:r>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 1/𝜌 </a:t>
            </a:r>
            <a:r>
              <a:rPr lang="el-GR" dirty="0"/>
              <a:t> </a:t>
            </a:r>
            <a:endParaRPr lang="en-US" dirty="0" smtClean="0"/>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dirty="0" smtClean="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Conductivity of CNT(1 Wt.%)-PVDF Film=60337.83 S/cm</a:t>
            </a:r>
          </a:p>
          <a:p>
            <a:r>
              <a:rPr lang="en-US" dirty="0" smtClean="0">
                <a:solidFill>
                  <a:schemeClr val="bg1">
                    <a:lumMod val="95000"/>
                    <a:lumOff val="5000"/>
                  </a:schemeClr>
                </a:solidFill>
                <a:latin typeface="Times New Roman" panose="02020603050405020304" pitchFamily="18" charset="0"/>
                <a:cs typeface="Times New Roman" panose="02020603050405020304" pitchFamily="18" charset="0"/>
              </a:rPr>
              <a:t>Conductivity of MXene(3 Wt.%)-CNT(1 Wt.%)-PVDF Film=48894.26 S/cm</a:t>
            </a:r>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1538" y="3888336"/>
            <a:ext cx="2396669" cy="2441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695" y="1367326"/>
            <a:ext cx="4018511" cy="2320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1869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10338" y="365126"/>
            <a:ext cx="5400261" cy="1016414"/>
          </a:xfrm>
        </p:spPr>
        <p:txBody>
          <a:bodyPr/>
          <a:lstStyle/>
          <a:p>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FUTURE WORK</a:t>
            </a:r>
          </a:p>
        </p:txBody>
      </p:sp>
      <p:sp>
        <p:nvSpPr>
          <p:cNvPr id="3" name="Content Placeholder 2"/>
          <p:cNvSpPr>
            <a:spLocks noGrp="1"/>
          </p:cNvSpPr>
          <p:nvPr>
            <p:ph idx="1"/>
          </p:nvPr>
        </p:nvSpPr>
        <p:spPr>
          <a:xfrm>
            <a:off x="904462" y="2007704"/>
            <a:ext cx="10449338" cy="2594114"/>
          </a:xfrm>
        </p:spPr>
        <p:txBody>
          <a:bodyPr>
            <a:normAutofit/>
          </a:bodyPr>
          <a:lstStyle/>
          <a:p>
            <a:pPr algn="just"/>
            <a:r>
              <a:rPr lang="en-US" dirty="0">
                <a:latin typeface="Segoe UI" panose="020B0502040204020203" pitchFamily="34" charset="0"/>
                <a:cs typeface="Segoe UI" panose="020B0502040204020203" pitchFamily="34" charset="0"/>
              </a:rPr>
              <a:t>Performing conductivity test  of all films.</a:t>
            </a:r>
          </a:p>
          <a:p>
            <a:pPr algn="just"/>
            <a:r>
              <a:rPr lang="en-US" dirty="0">
                <a:latin typeface="Segoe UI" panose="020B0502040204020203" pitchFamily="34" charset="0"/>
                <a:cs typeface="Segoe UI" panose="020B0502040204020203" pitchFamily="34" charset="0"/>
              </a:rPr>
              <a:t>Understanding changes in properties (thermal, electrical, electromechanical </a:t>
            </a:r>
            <a:r>
              <a:rPr lang="en-US" dirty="0" err="1">
                <a:latin typeface="Segoe UI" panose="020B0502040204020203" pitchFamily="34" charset="0"/>
                <a:cs typeface="Segoe UI" panose="020B0502040204020203" pitchFamily="34" charset="0"/>
              </a:rPr>
              <a:t>etc</a:t>
            </a:r>
            <a:r>
              <a:rPr lang="en-US" dirty="0">
                <a:latin typeface="Segoe UI" panose="020B0502040204020203" pitchFamily="34" charset="0"/>
                <a:cs typeface="Segoe UI" panose="020B0502040204020203" pitchFamily="34" charset="0"/>
              </a:rPr>
              <a:t>) </a:t>
            </a:r>
          </a:p>
          <a:p>
            <a:pPr algn="just"/>
            <a:r>
              <a:rPr lang="en-US" dirty="0">
                <a:latin typeface="Segoe UI" panose="020B0502040204020203" pitchFamily="34" charset="0"/>
                <a:cs typeface="Segoe UI" panose="020B0502040204020203" pitchFamily="34" charset="0"/>
              </a:rPr>
              <a:t>Fabrication of sensors.</a:t>
            </a:r>
          </a:p>
        </p:txBody>
      </p:sp>
      <p:sp>
        <p:nvSpPr>
          <p:cNvPr id="5" name="Slide Number Placeholder 4"/>
          <p:cNvSpPr>
            <a:spLocks noGrp="1"/>
          </p:cNvSpPr>
          <p:nvPr>
            <p:ph type="sldNum" sz="quarter" idx="12"/>
          </p:nvPr>
        </p:nvSpPr>
        <p:spPr/>
        <p:txBody>
          <a:bodyPr/>
          <a:lstStyle/>
          <a:p>
            <a:fld id="{66A97F4E-B250-49D1-9AB8-69D33F934973}" type="slidenum">
              <a:rPr lang="en-US" smtClean="0"/>
              <a:t>34</a:t>
            </a:fld>
            <a:endParaRPr lang="en-US"/>
          </a:p>
        </p:txBody>
      </p:sp>
    </p:spTree>
    <p:extLst>
      <p:ext uri="{BB962C8B-B14F-4D97-AF65-F5344CB8AC3E}">
        <p14:creationId xmlns:p14="http://schemas.microsoft.com/office/powerpoint/2010/main" val="3827043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4132861" y="2412051"/>
            <a:ext cx="909319" cy="1200329"/>
          </a:xfrm>
          <a:prstGeom prst="rect">
            <a:avLst/>
          </a:prstGeom>
          <a:noFill/>
        </p:spPr>
        <p:txBody>
          <a:bodyPr wrap="square" rtlCol="0">
            <a:spAutoFit/>
          </a:bodyPr>
          <a:lstStyle/>
          <a:p>
            <a:r>
              <a:rPr lang="en-US" sz="7200" dirty="0">
                <a:latin typeface="Arial Black" panose="020B0A04020102020204" pitchFamily="34" charset="0"/>
              </a:rPr>
              <a:t>T</a:t>
            </a:r>
          </a:p>
        </p:txBody>
      </p:sp>
      <p:sp>
        <p:nvSpPr>
          <p:cNvPr id="5" name="TextBox 4"/>
          <p:cNvSpPr txBox="1"/>
          <p:nvPr/>
        </p:nvSpPr>
        <p:spPr>
          <a:xfrm>
            <a:off x="4795165" y="2412052"/>
            <a:ext cx="909319" cy="1200329"/>
          </a:xfrm>
          <a:prstGeom prst="rect">
            <a:avLst/>
          </a:prstGeom>
          <a:noFill/>
        </p:spPr>
        <p:txBody>
          <a:bodyPr wrap="square" rtlCol="0">
            <a:spAutoFit/>
          </a:bodyPr>
          <a:lstStyle/>
          <a:p>
            <a:r>
              <a:rPr lang="en-US" sz="7200" dirty="0">
                <a:latin typeface="Arial Black" panose="020B0A04020102020204" pitchFamily="34" charset="0"/>
              </a:rPr>
              <a:t>H</a:t>
            </a:r>
          </a:p>
        </p:txBody>
      </p:sp>
      <p:sp>
        <p:nvSpPr>
          <p:cNvPr id="6" name="TextBox 5"/>
          <p:cNvSpPr txBox="1"/>
          <p:nvPr/>
        </p:nvSpPr>
        <p:spPr>
          <a:xfrm>
            <a:off x="5588279" y="2412053"/>
            <a:ext cx="909319" cy="1200329"/>
          </a:xfrm>
          <a:prstGeom prst="rect">
            <a:avLst/>
          </a:prstGeom>
          <a:noFill/>
        </p:spPr>
        <p:txBody>
          <a:bodyPr wrap="square" rtlCol="0">
            <a:spAutoFit/>
          </a:bodyPr>
          <a:lstStyle/>
          <a:p>
            <a:r>
              <a:rPr lang="en-US" sz="7200" dirty="0">
                <a:latin typeface="Arial Black" panose="020B0A04020102020204" pitchFamily="34" charset="0"/>
              </a:rPr>
              <a:t>A</a:t>
            </a:r>
          </a:p>
        </p:txBody>
      </p:sp>
      <p:sp>
        <p:nvSpPr>
          <p:cNvPr id="7" name="TextBox 6"/>
          <p:cNvSpPr txBox="1"/>
          <p:nvPr/>
        </p:nvSpPr>
        <p:spPr>
          <a:xfrm>
            <a:off x="6366788" y="2412054"/>
            <a:ext cx="909319" cy="1200329"/>
          </a:xfrm>
          <a:prstGeom prst="rect">
            <a:avLst/>
          </a:prstGeom>
          <a:noFill/>
        </p:spPr>
        <p:txBody>
          <a:bodyPr wrap="square" rtlCol="0">
            <a:spAutoFit/>
          </a:bodyPr>
          <a:lstStyle/>
          <a:p>
            <a:r>
              <a:rPr lang="en-US" sz="7200" dirty="0">
                <a:latin typeface="Arial Black" panose="020B0A04020102020204" pitchFamily="34" charset="0"/>
              </a:rPr>
              <a:t>N</a:t>
            </a:r>
          </a:p>
        </p:txBody>
      </p:sp>
      <p:sp>
        <p:nvSpPr>
          <p:cNvPr id="8" name="TextBox 7"/>
          <p:cNvSpPr txBox="1"/>
          <p:nvPr/>
        </p:nvSpPr>
        <p:spPr>
          <a:xfrm>
            <a:off x="7123391" y="2412050"/>
            <a:ext cx="909319" cy="1200329"/>
          </a:xfrm>
          <a:prstGeom prst="rect">
            <a:avLst/>
          </a:prstGeom>
          <a:noFill/>
        </p:spPr>
        <p:txBody>
          <a:bodyPr wrap="square" rtlCol="0">
            <a:spAutoFit/>
          </a:bodyPr>
          <a:lstStyle/>
          <a:p>
            <a:r>
              <a:rPr lang="en-US" sz="7200" dirty="0">
                <a:latin typeface="Arial Black" panose="020B0A04020102020204" pitchFamily="34" charset="0"/>
              </a:rPr>
              <a:t>K</a:t>
            </a:r>
          </a:p>
        </p:txBody>
      </p:sp>
      <p:sp>
        <p:nvSpPr>
          <p:cNvPr id="11" name="TextBox 10"/>
          <p:cNvSpPr txBox="1"/>
          <p:nvPr/>
        </p:nvSpPr>
        <p:spPr>
          <a:xfrm>
            <a:off x="5656469" y="3294530"/>
            <a:ext cx="909319" cy="1200329"/>
          </a:xfrm>
          <a:prstGeom prst="rect">
            <a:avLst/>
          </a:prstGeom>
          <a:noFill/>
        </p:spPr>
        <p:txBody>
          <a:bodyPr wrap="square" rtlCol="0">
            <a:spAutoFit/>
          </a:bodyPr>
          <a:lstStyle/>
          <a:p>
            <a:r>
              <a:rPr lang="en-US" sz="7200" dirty="0">
                <a:latin typeface="Arial Black" panose="020B0A04020102020204" pitchFamily="34" charset="0"/>
              </a:rPr>
              <a:t>Y</a:t>
            </a:r>
          </a:p>
        </p:txBody>
      </p:sp>
      <p:sp>
        <p:nvSpPr>
          <p:cNvPr id="12" name="TextBox 11"/>
          <p:cNvSpPr txBox="1"/>
          <p:nvPr/>
        </p:nvSpPr>
        <p:spPr>
          <a:xfrm>
            <a:off x="6352027" y="3294526"/>
            <a:ext cx="1226024" cy="1200329"/>
          </a:xfrm>
          <a:prstGeom prst="rect">
            <a:avLst/>
          </a:prstGeom>
          <a:noFill/>
        </p:spPr>
        <p:txBody>
          <a:bodyPr wrap="square" rtlCol="0">
            <a:spAutoFit/>
          </a:bodyPr>
          <a:lstStyle/>
          <a:p>
            <a:r>
              <a:rPr lang="en-US" sz="7200" dirty="0">
                <a:latin typeface="Arial Black" panose="020B0A04020102020204" pitchFamily="34" charset="0"/>
              </a:rPr>
              <a:t>O</a:t>
            </a:r>
          </a:p>
        </p:txBody>
      </p:sp>
      <p:sp>
        <p:nvSpPr>
          <p:cNvPr id="13" name="TextBox 12"/>
          <p:cNvSpPr txBox="1"/>
          <p:nvPr/>
        </p:nvSpPr>
        <p:spPr>
          <a:xfrm>
            <a:off x="7135906" y="3294521"/>
            <a:ext cx="909319" cy="1200329"/>
          </a:xfrm>
          <a:prstGeom prst="rect">
            <a:avLst/>
          </a:prstGeom>
          <a:noFill/>
        </p:spPr>
        <p:txBody>
          <a:bodyPr wrap="square" rtlCol="0">
            <a:spAutoFit/>
          </a:bodyPr>
          <a:lstStyle/>
          <a:p>
            <a:r>
              <a:rPr lang="en-US" sz="7200" dirty="0">
                <a:latin typeface="Arial Black" panose="020B0A04020102020204" pitchFamily="34" charset="0"/>
              </a:rPr>
              <a:t>U</a:t>
            </a:r>
          </a:p>
        </p:txBody>
      </p:sp>
      <p:grpSp>
        <p:nvGrpSpPr>
          <p:cNvPr id="16" name="Group 15"/>
          <p:cNvGrpSpPr/>
          <p:nvPr/>
        </p:nvGrpSpPr>
        <p:grpSpPr>
          <a:xfrm>
            <a:off x="8119501" y="2321448"/>
            <a:ext cx="4072499" cy="2173402"/>
            <a:chOff x="8119501" y="2321448"/>
            <a:chExt cx="4085946" cy="2173402"/>
          </a:xfrm>
        </p:grpSpPr>
        <p:sp>
          <p:nvSpPr>
            <p:cNvPr id="15" name="Rectangle 14"/>
            <p:cNvSpPr/>
            <p:nvPr/>
          </p:nvSpPr>
          <p:spPr>
            <a:xfrm>
              <a:off x="8145463" y="2321448"/>
              <a:ext cx="4059984" cy="217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119501" y="2356768"/>
              <a:ext cx="215153" cy="21380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275933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2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750"/>
                            </p:stCondLst>
                            <p:childTnLst>
                              <p:par>
                                <p:cTn id="38" presetID="2" presetClass="entr" presetSubtype="1"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childTnLst>
                          </p:cTn>
                        </p:par>
                        <p:par>
                          <p:cTn id="42" fill="hold">
                            <p:stCondLst>
                              <p:cond delay="1250"/>
                            </p:stCondLst>
                            <p:childTnLst>
                              <p:par>
                                <p:cTn id="43" presetID="35" presetClass="path" presetSubtype="0" accel="50000" decel="50000" fill="hold" nodeType="afterEffect">
                                  <p:stCondLst>
                                    <p:cond delay="0"/>
                                  </p:stCondLst>
                                  <p:childTnLst>
                                    <p:animMotion origin="layout" path="M -3.54167E-6 7.40741E-7 L -0.33658 0.00324 " pathEditMode="relative" rAng="0" ptsTypes="AA">
                                      <p:cBhvr>
                                        <p:cTn id="44" dur="2000" fill="hold"/>
                                        <p:tgtEl>
                                          <p:spTgt spid="16"/>
                                        </p:tgtEl>
                                        <p:attrNameLst>
                                          <p:attrName>ppt_x</p:attrName>
                                          <p:attrName>ppt_y</p:attrName>
                                        </p:attrNameLst>
                                      </p:cBhvr>
                                      <p:rCtr x="-1683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 xmlns:a16="http://schemas.microsoft.com/office/drawing/2014/main" id="{5F29B5FA-8F31-4B19-9F65-9D1AFA964BD6}"/>
              </a:ext>
            </a:extLst>
          </p:cNvPr>
          <p:cNvGrpSpPr/>
          <p:nvPr/>
        </p:nvGrpSpPr>
        <p:grpSpPr>
          <a:xfrm>
            <a:off x="795277" y="595960"/>
            <a:ext cx="10242605" cy="3428875"/>
            <a:chOff x="2396836" y="242532"/>
            <a:chExt cx="7398327" cy="2477216"/>
          </a:xfrm>
        </p:grpSpPr>
        <p:sp>
          <p:nvSpPr>
            <p:cNvPr id="43" name="Rectangle 42">
              <a:extLst>
                <a:ext uri="{FF2B5EF4-FFF2-40B4-BE49-F238E27FC236}">
                  <a16:creationId xmlns="" xmlns:a16="http://schemas.microsoft.com/office/drawing/2014/main" id="{095CE982-CF4A-4A28-B2CD-A85BE9FA1952}"/>
                </a:ext>
              </a:extLst>
            </p:cNvPr>
            <p:cNvSpPr/>
            <p:nvPr/>
          </p:nvSpPr>
          <p:spPr>
            <a:xfrm rot="257296">
              <a:off x="4010269" y="741479"/>
              <a:ext cx="5441935" cy="1510211"/>
            </a:xfrm>
            <a:prstGeom prst="rect">
              <a:avLst/>
            </a:prstGeom>
            <a:gradFill flip="none" rotWithShape="1">
              <a:gsLst>
                <a:gs pos="26000">
                  <a:srgbClr val="BDBEC0">
                    <a:alpha val="0"/>
                  </a:srgbClr>
                </a:gs>
                <a:gs pos="86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 xmlns:a16="http://schemas.microsoft.com/office/drawing/2014/main" id="{17EDF44B-5C53-4BCE-B2C9-380F3FE746F2}"/>
                </a:ext>
              </a:extLst>
            </p:cNvPr>
            <p:cNvSpPr/>
            <p:nvPr/>
          </p:nvSpPr>
          <p:spPr>
            <a:xfrm>
              <a:off x="2396836" y="409702"/>
              <a:ext cx="7398327" cy="2031616"/>
            </a:xfrm>
            <a:custGeom>
              <a:avLst/>
              <a:gdLst>
                <a:gd name="connsiteX0" fmla="*/ 0 w 7398327"/>
                <a:gd name="connsiteY0" fmla="*/ 0 h 1676400"/>
                <a:gd name="connsiteX1" fmla="*/ 7398327 w 7398327"/>
                <a:gd name="connsiteY1" fmla="*/ 0 h 1676400"/>
                <a:gd name="connsiteX2" fmla="*/ 7398327 w 7398327"/>
                <a:gd name="connsiteY2" fmla="*/ 1189787 h 1676400"/>
                <a:gd name="connsiteX3" fmla="*/ 7312547 w 7398327"/>
                <a:gd name="connsiteY3" fmla="*/ 1198434 h 1676400"/>
                <a:gd name="connsiteX4" fmla="*/ 6914312 w 7398327"/>
                <a:gd name="connsiteY4" fmla="*/ 1596669 h 1676400"/>
                <a:gd name="connsiteX5" fmla="*/ 6906275 w 7398327"/>
                <a:gd name="connsiteY5" fmla="*/ 1676400 h 1676400"/>
                <a:gd name="connsiteX6" fmla="*/ 0 w 7398327"/>
                <a:gd name="connsiteY6" fmla="*/ 1676400 h 1676400"/>
                <a:gd name="connsiteX7" fmla="*/ 0 w 7398327"/>
                <a:gd name="connsiteY7"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8327" h="1676400">
                  <a:moveTo>
                    <a:pt x="0" y="0"/>
                  </a:moveTo>
                  <a:lnTo>
                    <a:pt x="7398327" y="0"/>
                  </a:lnTo>
                  <a:lnTo>
                    <a:pt x="7398327" y="1189787"/>
                  </a:lnTo>
                  <a:lnTo>
                    <a:pt x="7312547" y="1198434"/>
                  </a:lnTo>
                  <a:cubicBezTo>
                    <a:pt x="7112656" y="1239338"/>
                    <a:pt x="6955216" y="1396778"/>
                    <a:pt x="6914312" y="1596669"/>
                  </a:cubicBezTo>
                  <a:lnTo>
                    <a:pt x="6906275" y="1676400"/>
                  </a:lnTo>
                  <a:lnTo>
                    <a:pt x="0" y="1676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9" name="Group 38">
              <a:extLst>
                <a:ext uri="{FF2B5EF4-FFF2-40B4-BE49-F238E27FC236}">
                  <a16:creationId xmlns="" xmlns:a16="http://schemas.microsoft.com/office/drawing/2014/main" id="{FB02B77A-D49E-4E7B-A549-73223A77D731}"/>
                </a:ext>
              </a:extLst>
            </p:cNvPr>
            <p:cNvGrpSpPr/>
            <p:nvPr/>
          </p:nvGrpSpPr>
          <p:grpSpPr>
            <a:xfrm>
              <a:off x="2396837" y="242532"/>
              <a:ext cx="2805583" cy="2059047"/>
              <a:chOff x="1856510" y="677957"/>
              <a:chExt cx="2805583" cy="2059047"/>
            </a:xfrm>
          </p:grpSpPr>
          <p:sp>
            <p:nvSpPr>
              <p:cNvPr id="26" name="Freeform: Shape 25">
                <a:extLst>
                  <a:ext uri="{FF2B5EF4-FFF2-40B4-BE49-F238E27FC236}">
                    <a16:creationId xmlns="" xmlns:a16="http://schemas.microsoft.com/office/drawing/2014/main" id="{C74F632C-A842-49AB-A5A9-5AD7C3F90DF3}"/>
                  </a:ext>
                </a:extLst>
              </p:cNvPr>
              <p:cNvSpPr/>
              <p:nvPr/>
            </p:nvSpPr>
            <p:spPr>
              <a:xfrm rot="2237166">
                <a:off x="4171106" y="1813328"/>
                <a:ext cx="218624" cy="889216"/>
              </a:xfrm>
              <a:custGeom>
                <a:avLst/>
                <a:gdLst>
                  <a:gd name="connsiteX0" fmla="*/ 32017 w 218624"/>
                  <a:gd name="connsiteY0" fmla="*/ 32017 h 889216"/>
                  <a:gd name="connsiteX1" fmla="*/ 109312 w 218624"/>
                  <a:gd name="connsiteY1" fmla="*/ 0 h 889216"/>
                  <a:gd name="connsiteX2" fmla="*/ 218624 w 218624"/>
                  <a:gd name="connsiteY2" fmla="*/ 109312 h 889216"/>
                  <a:gd name="connsiteX3" fmla="*/ 218624 w 218624"/>
                  <a:gd name="connsiteY3" fmla="*/ 722753 h 889216"/>
                  <a:gd name="connsiteX4" fmla="*/ 0 w 218624"/>
                  <a:gd name="connsiteY4" fmla="*/ 889216 h 889216"/>
                  <a:gd name="connsiteX5" fmla="*/ 0 w 218624"/>
                  <a:gd name="connsiteY5" fmla="*/ 109312 h 889216"/>
                  <a:gd name="connsiteX6" fmla="*/ 32017 w 218624"/>
                  <a:gd name="connsiteY6" fmla="*/ 32017 h 8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624" h="889216">
                    <a:moveTo>
                      <a:pt x="32017" y="32017"/>
                    </a:moveTo>
                    <a:cubicBezTo>
                      <a:pt x="51799" y="12235"/>
                      <a:pt x="79126" y="0"/>
                      <a:pt x="109312" y="0"/>
                    </a:cubicBezTo>
                    <a:cubicBezTo>
                      <a:pt x="169683" y="0"/>
                      <a:pt x="218624" y="48941"/>
                      <a:pt x="218624" y="109312"/>
                    </a:cubicBezTo>
                    <a:lnTo>
                      <a:pt x="218624" y="722753"/>
                    </a:lnTo>
                    <a:lnTo>
                      <a:pt x="0" y="889216"/>
                    </a:lnTo>
                    <a:lnTo>
                      <a:pt x="0" y="109312"/>
                    </a:lnTo>
                    <a:cubicBezTo>
                      <a:pt x="0" y="79127"/>
                      <a:pt x="12235" y="51799"/>
                      <a:pt x="32017" y="32017"/>
                    </a:cubicBezTo>
                    <a:close/>
                  </a:path>
                </a:pathLst>
              </a:cu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 xmlns:a16="http://schemas.microsoft.com/office/drawing/2014/main" id="{ADE6E253-0363-486B-9AD6-E526C1CBE6B6}"/>
                  </a:ext>
                </a:extLst>
              </p:cNvPr>
              <p:cNvSpPr/>
              <p:nvPr/>
            </p:nvSpPr>
            <p:spPr>
              <a:xfrm flipV="1">
                <a:off x="1856510" y="845127"/>
                <a:ext cx="2657433" cy="1676400"/>
              </a:xfrm>
              <a:custGeom>
                <a:avLst/>
                <a:gdLst>
                  <a:gd name="connsiteX0" fmla="*/ 1411793 w 2657433"/>
                  <a:gd name="connsiteY0" fmla="*/ 1676400 h 1676400"/>
                  <a:gd name="connsiteX1" fmla="*/ 2657433 w 2657433"/>
                  <a:gd name="connsiteY1" fmla="*/ 1676400 h 1676400"/>
                  <a:gd name="connsiteX2" fmla="*/ 1411793 w 2657433"/>
                  <a:gd name="connsiteY2" fmla="*/ 0 h 1676400"/>
                  <a:gd name="connsiteX3" fmla="*/ 0 w 2657433"/>
                  <a:gd name="connsiteY3" fmla="*/ 1676400 h 1676400"/>
                  <a:gd name="connsiteX4" fmla="*/ 1411792 w 2657433"/>
                  <a:gd name="connsiteY4" fmla="*/ 1676400 h 1676400"/>
                  <a:gd name="connsiteX5" fmla="*/ 1411792 w 2657433"/>
                  <a:gd name="connsiteY5" fmla="*/ 0 h 1676400"/>
                  <a:gd name="connsiteX6" fmla="*/ 0 w 2657433"/>
                  <a:gd name="connsiteY6"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33" h="1676400">
                    <a:moveTo>
                      <a:pt x="1411793" y="1676400"/>
                    </a:moveTo>
                    <a:lnTo>
                      <a:pt x="2657433" y="1676400"/>
                    </a:lnTo>
                    <a:lnTo>
                      <a:pt x="1411793" y="0"/>
                    </a:lnTo>
                    <a:close/>
                    <a:moveTo>
                      <a:pt x="0" y="1676400"/>
                    </a:moveTo>
                    <a:lnTo>
                      <a:pt x="1411792" y="1676400"/>
                    </a:lnTo>
                    <a:lnTo>
                      <a:pt x="1411792" y="0"/>
                    </a:lnTo>
                    <a:lnTo>
                      <a:pt x="0" y="0"/>
                    </a:lnTo>
                    <a:close/>
                  </a:path>
                </a:pathLst>
              </a:custGeom>
              <a:solidFill>
                <a:srgbClr val="3523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 xmlns:a16="http://schemas.microsoft.com/office/drawing/2014/main" id="{16BB4FA7-8862-4C92-888B-E8E761AF2E0E}"/>
                  </a:ext>
                </a:extLst>
              </p:cNvPr>
              <p:cNvSpPr/>
              <p:nvPr/>
            </p:nvSpPr>
            <p:spPr>
              <a:xfrm rot="2237166">
                <a:off x="3904213" y="1044635"/>
                <a:ext cx="94320" cy="1692369"/>
              </a:xfrm>
              <a:custGeom>
                <a:avLst/>
                <a:gdLst>
                  <a:gd name="connsiteX0" fmla="*/ 13813 w 94320"/>
                  <a:gd name="connsiteY0" fmla="*/ 13813 h 1692369"/>
                  <a:gd name="connsiteX1" fmla="*/ 47160 w 94320"/>
                  <a:gd name="connsiteY1" fmla="*/ 0 h 1692369"/>
                  <a:gd name="connsiteX2" fmla="*/ 94320 w 94320"/>
                  <a:gd name="connsiteY2" fmla="*/ 47160 h 1692369"/>
                  <a:gd name="connsiteX3" fmla="*/ 94320 w 94320"/>
                  <a:gd name="connsiteY3" fmla="*/ 1620553 h 1692369"/>
                  <a:gd name="connsiteX4" fmla="*/ 0 w 94320"/>
                  <a:gd name="connsiteY4" fmla="*/ 1692369 h 1692369"/>
                  <a:gd name="connsiteX5" fmla="*/ 0 w 94320"/>
                  <a:gd name="connsiteY5" fmla="*/ 47160 h 1692369"/>
                  <a:gd name="connsiteX6" fmla="*/ 13813 w 94320"/>
                  <a:gd name="connsiteY6" fmla="*/ 13813 h 16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20" h="1692369">
                    <a:moveTo>
                      <a:pt x="13813" y="13813"/>
                    </a:moveTo>
                    <a:cubicBezTo>
                      <a:pt x="22347" y="5279"/>
                      <a:pt x="34137" y="0"/>
                      <a:pt x="47160" y="0"/>
                    </a:cubicBezTo>
                    <a:cubicBezTo>
                      <a:pt x="73206" y="0"/>
                      <a:pt x="94320" y="21114"/>
                      <a:pt x="94320" y="47160"/>
                    </a:cubicBezTo>
                    <a:lnTo>
                      <a:pt x="94320" y="1620553"/>
                    </a:lnTo>
                    <a:lnTo>
                      <a:pt x="0" y="1692369"/>
                    </a:lnTo>
                    <a:lnTo>
                      <a:pt x="0" y="47160"/>
                    </a:lnTo>
                    <a:cubicBezTo>
                      <a:pt x="0" y="34137"/>
                      <a:pt x="5278" y="22347"/>
                      <a:pt x="13813" y="13813"/>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 xmlns:a16="http://schemas.microsoft.com/office/drawing/2014/main" id="{4C4EB7C5-EE14-4C21-BD9B-F848AAAD9892}"/>
                  </a:ext>
                </a:extLst>
              </p:cNvPr>
              <p:cNvSpPr/>
              <p:nvPr/>
            </p:nvSpPr>
            <p:spPr>
              <a:xfrm rot="2237166">
                <a:off x="4066805" y="677957"/>
                <a:ext cx="116032" cy="1270559"/>
              </a:xfrm>
              <a:custGeom>
                <a:avLst/>
                <a:gdLst>
                  <a:gd name="connsiteX0" fmla="*/ 0 w 116032"/>
                  <a:gd name="connsiteY0" fmla="*/ 88348 h 1270559"/>
                  <a:gd name="connsiteX1" fmla="*/ 116032 w 116032"/>
                  <a:gd name="connsiteY1" fmla="*/ 0 h 1270559"/>
                  <a:gd name="connsiteX2" fmla="*/ 116031 w 116032"/>
                  <a:gd name="connsiteY2" fmla="*/ 1212543 h 1270559"/>
                  <a:gd name="connsiteX3" fmla="*/ 58015 w 116032"/>
                  <a:gd name="connsiteY3" fmla="*/ 1270559 h 1270559"/>
                  <a:gd name="connsiteX4" fmla="*/ 58016 w 116032"/>
                  <a:gd name="connsiteY4" fmla="*/ 1270558 h 1270559"/>
                  <a:gd name="connsiteX5" fmla="*/ 0 w 116032"/>
                  <a:gd name="connsiteY5" fmla="*/ 1212542 h 127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32" h="1270559">
                    <a:moveTo>
                      <a:pt x="0" y="88348"/>
                    </a:moveTo>
                    <a:lnTo>
                      <a:pt x="116032" y="0"/>
                    </a:lnTo>
                    <a:lnTo>
                      <a:pt x="116031" y="1212543"/>
                    </a:lnTo>
                    <a:cubicBezTo>
                      <a:pt x="116031" y="1244584"/>
                      <a:pt x="90056" y="1270559"/>
                      <a:pt x="58015" y="1270559"/>
                    </a:cubicBezTo>
                    <a:lnTo>
                      <a:pt x="58016" y="1270558"/>
                    </a:lnTo>
                    <a:cubicBezTo>
                      <a:pt x="25975" y="1270558"/>
                      <a:pt x="0" y="1244583"/>
                      <a:pt x="0" y="12125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 xmlns:a16="http://schemas.microsoft.com/office/drawing/2014/main" id="{612EB3C6-9207-464F-8596-FE90466A8426}"/>
                  </a:ext>
                </a:extLst>
              </p:cNvPr>
              <p:cNvSpPr/>
              <p:nvPr/>
            </p:nvSpPr>
            <p:spPr>
              <a:xfrm rot="2237166">
                <a:off x="3995167" y="722899"/>
                <a:ext cx="156734" cy="654619"/>
              </a:xfrm>
              <a:custGeom>
                <a:avLst/>
                <a:gdLst>
                  <a:gd name="connsiteX0" fmla="*/ 0 w 156734"/>
                  <a:gd name="connsiteY0" fmla="*/ 119339 h 654619"/>
                  <a:gd name="connsiteX1" fmla="*/ 156734 w 156734"/>
                  <a:gd name="connsiteY1" fmla="*/ 0 h 654619"/>
                  <a:gd name="connsiteX2" fmla="*/ 156733 w 156734"/>
                  <a:gd name="connsiteY2" fmla="*/ 576252 h 654619"/>
                  <a:gd name="connsiteX3" fmla="*/ 78366 w 156734"/>
                  <a:gd name="connsiteY3" fmla="*/ 654619 h 654619"/>
                  <a:gd name="connsiteX4" fmla="*/ 78367 w 156734"/>
                  <a:gd name="connsiteY4" fmla="*/ 654618 h 654619"/>
                  <a:gd name="connsiteX5" fmla="*/ 0 w 156734"/>
                  <a:gd name="connsiteY5" fmla="*/ 576251 h 6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734" h="654619">
                    <a:moveTo>
                      <a:pt x="0" y="119339"/>
                    </a:moveTo>
                    <a:lnTo>
                      <a:pt x="156734" y="0"/>
                    </a:lnTo>
                    <a:lnTo>
                      <a:pt x="156733" y="576252"/>
                    </a:lnTo>
                    <a:cubicBezTo>
                      <a:pt x="156733" y="619533"/>
                      <a:pt x="121647" y="654619"/>
                      <a:pt x="78366" y="654619"/>
                    </a:cubicBezTo>
                    <a:lnTo>
                      <a:pt x="78367" y="654618"/>
                    </a:lnTo>
                    <a:cubicBezTo>
                      <a:pt x="35086" y="654618"/>
                      <a:pt x="0" y="619532"/>
                      <a:pt x="0" y="576251"/>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 xmlns:a16="http://schemas.microsoft.com/office/drawing/2014/main" id="{4FF8BF97-E408-444C-84ED-E13BB1091234}"/>
                  </a:ext>
                </a:extLst>
              </p:cNvPr>
              <p:cNvSpPr/>
              <p:nvPr/>
            </p:nvSpPr>
            <p:spPr>
              <a:xfrm rot="2237166">
                <a:off x="3626481" y="726354"/>
                <a:ext cx="155926" cy="782478"/>
              </a:xfrm>
              <a:custGeom>
                <a:avLst/>
                <a:gdLst>
                  <a:gd name="connsiteX0" fmla="*/ 0 w 155926"/>
                  <a:gd name="connsiteY0" fmla="*/ 118724 h 782478"/>
                  <a:gd name="connsiteX1" fmla="*/ 155926 w 155926"/>
                  <a:gd name="connsiteY1" fmla="*/ 0 h 782478"/>
                  <a:gd name="connsiteX2" fmla="*/ 155925 w 155926"/>
                  <a:gd name="connsiteY2" fmla="*/ 704515 h 782478"/>
                  <a:gd name="connsiteX3" fmla="*/ 77962 w 155926"/>
                  <a:gd name="connsiteY3" fmla="*/ 782478 h 782478"/>
                  <a:gd name="connsiteX4" fmla="*/ 77963 w 155926"/>
                  <a:gd name="connsiteY4" fmla="*/ 782477 h 782478"/>
                  <a:gd name="connsiteX5" fmla="*/ 0 w 155926"/>
                  <a:gd name="connsiteY5" fmla="*/ 704514 h 78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26" h="782478">
                    <a:moveTo>
                      <a:pt x="0" y="118724"/>
                    </a:moveTo>
                    <a:lnTo>
                      <a:pt x="155926" y="0"/>
                    </a:lnTo>
                    <a:lnTo>
                      <a:pt x="155925" y="704515"/>
                    </a:lnTo>
                    <a:cubicBezTo>
                      <a:pt x="155925" y="747573"/>
                      <a:pt x="121020" y="782478"/>
                      <a:pt x="77962" y="782478"/>
                    </a:cubicBezTo>
                    <a:lnTo>
                      <a:pt x="77963" y="782477"/>
                    </a:lnTo>
                    <a:cubicBezTo>
                      <a:pt x="34905" y="782477"/>
                      <a:pt x="0" y="747572"/>
                      <a:pt x="0" y="704514"/>
                    </a:cubicBezTo>
                    <a:close/>
                  </a:path>
                </a:pathLst>
              </a:cu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 xmlns:a16="http://schemas.microsoft.com/office/drawing/2014/main" id="{061BD67C-E238-4241-8BB4-2C5C094EE6F4}"/>
                  </a:ext>
                </a:extLst>
              </p:cNvPr>
              <p:cNvSpPr/>
              <p:nvPr/>
            </p:nvSpPr>
            <p:spPr>
              <a:xfrm rot="2237166">
                <a:off x="3931004" y="1684240"/>
                <a:ext cx="218624" cy="1004656"/>
              </a:xfrm>
              <a:custGeom>
                <a:avLst/>
                <a:gdLst>
                  <a:gd name="connsiteX0" fmla="*/ 32017 w 218624"/>
                  <a:gd name="connsiteY0" fmla="*/ 32017 h 1004656"/>
                  <a:gd name="connsiteX1" fmla="*/ 109312 w 218624"/>
                  <a:gd name="connsiteY1" fmla="*/ 0 h 1004656"/>
                  <a:gd name="connsiteX2" fmla="*/ 218624 w 218624"/>
                  <a:gd name="connsiteY2" fmla="*/ 109312 h 1004656"/>
                  <a:gd name="connsiteX3" fmla="*/ 218623 w 218624"/>
                  <a:gd name="connsiteY3" fmla="*/ 838194 h 1004656"/>
                  <a:gd name="connsiteX4" fmla="*/ 0 w 218624"/>
                  <a:gd name="connsiteY4" fmla="*/ 1004656 h 1004656"/>
                  <a:gd name="connsiteX5" fmla="*/ 0 w 218624"/>
                  <a:gd name="connsiteY5" fmla="*/ 109312 h 1004656"/>
                  <a:gd name="connsiteX6" fmla="*/ 32017 w 218624"/>
                  <a:gd name="connsiteY6" fmla="*/ 32017 h 100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624" h="1004656">
                    <a:moveTo>
                      <a:pt x="32017" y="32017"/>
                    </a:moveTo>
                    <a:cubicBezTo>
                      <a:pt x="51799" y="12235"/>
                      <a:pt x="79127" y="0"/>
                      <a:pt x="109312" y="0"/>
                    </a:cubicBezTo>
                    <a:cubicBezTo>
                      <a:pt x="169683" y="0"/>
                      <a:pt x="218624" y="48941"/>
                      <a:pt x="218624" y="109312"/>
                    </a:cubicBezTo>
                    <a:lnTo>
                      <a:pt x="218623" y="838194"/>
                    </a:lnTo>
                    <a:lnTo>
                      <a:pt x="0" y="1004656"/>
                    </a:lnTo>
                    <a:lnTo>
                      <a:pt x="0" y="109312"/>
                    </a:lnTo>
                    <a:cubicBezTo>
                      <a:pt x="0" y="79127"/>
                      <a:pt x="12235" y="51799"/>
                      <a:pt x="32017" y="32017"/>
                    </a:cubicBezTo>
                    <a:close/>
                  </a:path>
                </a:pathLst>
              </a:custGeom>
              <a:solidFill>
                <a:srgbClr val="3523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 xmlns:a16="http://schemas.microsoft.com/office/drawing/2014/main" id="{5750E87F-9C3C-43F4-B1E2-0A7A278A6AD1}"/>
                  </a:ext>
                </a:extLst>
              </p:cNvPr>
              <p:cNvSpPr/>
              <p:nvPr/>
            </p:nvSpPr>
            <p:spPr>
              <a:xfrm rot="2237166">
                <a:off x="3848791" y="1571269"/>
                <a:ext cx="146952" cy="1107994"/>
              </a:xfrm>
              <a:custGeom>
                <a:avLst/>
                <a:gdLst>
                  <a:gd name="connsiteX0" fmla="*/ 21521 w 146952"/>
                  <a:gd name="connsiteY0" fmla="*/ 21521 h 1107994"/>
                  <a:gd name="connsiteX1" fmla="*/ 73476 w 146952"/>
                  <a:gd name="connsiteY1" fmla="*/ 0 h 1107994"/>
                  <a:gd name="connsiteX2" fmla="*/ 146952 w 146952"/>
                  <a:gd name="connsiteY2" fmla="*/ 73476 h 1107994"/>
                  <a:gd name="connsiteX3" fmla="*/ 146951 w 146952"/>
                  <a:gd name="connsiteY3" fmla="*/ 996104 h 1107994"/>
                  <a:gd name="connsiteX4" fmla="*/ 0 w 146952"/>
                  <a:gd name="connsiteY4" fmla="*/ 1107994 h 1107994"/>
                  <a:gd name="connsiteX5" fmla="*/ 0 w 146952"/>
                  <a:gd name="connsiteY5" fmla="*/ 73476 h 1107994"/>
                  <a:gd name="connsiteX6" fmla="*/ 21521 w 146952"/>
                  <a:gd name="connsiteY6" fmla="*/ 21521 h 110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52" h="1107994">
                    <a:moveTo>
                      <a:pt x="21521" y="21521"/>
                    </a:moveTo>
                    <a:cubicBezTo>
                      <a:pt x="34817" y="8224"/>
                      <a:pt x="53186" y="0"/>
                      <a:pt x="73476" y="0"/>
                    </a:cubicBezTo>
                    <a:cubicBezTo>
                      <a:pt x="114056" y="0"/>
                      <a:pt x="146952" y="32896"/>
                      <a:pt x="146952" y="73476"/>
                    </a:cubicBezTo>
                    <a:lnTo>
                      <a:pt x="146951" y="996104"/>
                    </a:lnTo>
                    <a:lnTo>
                      <a:pt x="0" y="1107994"/>
                    </a:lnTo>
                    <a:lnTo>
                      <a:pt x="0" y="73476"/>
                    </a:lnTo>
                    <a:cubicBezTo>
                      <a:pt x="0" y="53186"/>
                      <a:pt x="8224" y="34817"/>
                      <a:pt x="21521" y="21521"/>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a:extLst>
                  <a:ext uri="{FF2B5EF4-FFF2-40B4-BE49-F238E27FC236}">
                    <a16:creationId xmlns="" xmlns:a16="http://schemas.microsoft.com/office/drawing/2014/main" id="{2A2EB819-E2BC-40D0-88D6-E2AC268B4A1F}"/>
                  </a:ext>
                </a:extLst>
              </p:cNvPr>
              <p:cNvSpPr/>
              <p:nvPr/>
            </p:nvSpPr>
            <p:spPr>
              <a:xfrm rot="2365498">
                <a:off x="4151255" y="1007847"/>
                <a:ext cx="116031" cy="14218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BD3930D0-8E15-4D86-A274-E02D4E96EE57}"/>
                  </a:ext>
                </a:extLst>
              </p:cNvPr>
              <p:cNvSpPr/>
              <p:nvPr/>
            </p:nvSpPr>
            <p:spPr>
              <a:xfrm rot="2341963">
                <a:off x="4258057" y="900476"/>
                <a:ext cx="68187" cy="1421877"/>
              </a:xfrm>
              <a:prstGeom prst="roundRect">
                <a:avLst>
                  <a:gd name="adj" fmla="val 50000"/>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 xmlns:a16="http://schemas.microsoft.com/office/drawing/2014/main" id="{2CD38AFB-C9E0-4A7E-8B6E-1FFB0E764942}"/>
                  </a:ext>
                </a:extLst>
              </p:cNvPr>
              <p:cNvSpPr/>
              <p:nvPr/>
            </p:nvSpPr>
            <p:spPr>
              <a:xfrm rot="2341963">
                <a:off x="4046215" y="2062050"/>
                <a:ext cx="51418" cy="523498"/>
              </a:xfrm>
              <a:custGeom>
                <a:avLst/>
                <a:gdLst>
                  <a:gd name="connsiteX0" fmla="*/ 7530 w 51418"/>
                  <a:gd name="connsiteY0" fmla="*/ 7530 h 523498"/>
                  <a:gd name="connsiteX1" fmla="*/ 25709 w 51418"/>
                  <a:gd name="connsiteY1" fmla="*/ 0 h 523498"/>
                  <a:gd name="connsiteX2" fmla="*/ 51418 w 51418"/>
                  <a:gd name="connsiteY2" fmla="*/ 25709 h 523498"/>
                  <a:gd name="connsiteX3" fmla="*/ 51418 w 51418"/>
                  <a:gd name="connsiteY3" fmla="*/ 481812 h 523498"/>
                  <a:gd name="connsiteX4" fmla="*/ 0 w 51418"/>
                  <a:gd name="connsiteY4" fmla="*/ 523498 h 523498"/>
                  <a:gd name="connsiteX5" fmla="*/ 0 w 51418"/>
                  <a:gd name="connsiteY5" fmla="*/ 25709 h 523498"/>
                  <a:gd name="connsiteX6" fmla="*/ 7530 w 51418"/>
                  <a:gd name="connsiteY6" fmla="*/ 7530 h 52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18" h="523498">
                    <a:moveTo>
                      <a:pt x="7530" y="7530"/>
                    </a:moveTo>
                    <a:cubicBezTo>
                      <a:pt x="12183" y="2877"/>
                      <a:pt x="18610" y="0"/>
                      <a:pt x="25709" y="0"/>
                    </a:cubicBezTo>
                    <a:cubicBezTo>
                      <a:pt x="39908" y="0"/>
                      <a:pt x="51418" y="11510"/>
                      <a:pt x="51418" y="25709"/>
                    </a:cubicBezTo>
                    <a:lnTo>
                      <a:pt x="51418" y="481812"/>
                    </a:lnTo>
                    <a:lnTo>
                      <a:pt x="0" y="523498"/>
                    </a:lnTo>
                    <a:lnTo>
                      <a:pt x="0" y="25709"/>
                    </a:lnTo>
                    <a:cubicBezTo>
                      <a:pt x="0" y="18609"/>
                      <a:pt x="2877" y="12182"/>
                      <a:pt x="7530" y="7530"/>
                    </a:cubicBezTo>
                    <a:close/>
                  </a:path>
                </a:pathLst>
              </a:cu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 xmlns:a16="http://schemas.microsoft.com/office/drawing/2014/main" id="{D18A090F-2F6E-4FD5-A2F5-36803AD9953A}"/>
                  </a:ext>
                </a:extLst>
              </p:cNvPr>
              <p:cNvSpPr/>
              <p:nvPr/>
            </p:nvSpPr>
            <p:spPr>
              <a:xfrm rot="2329393">
                <a:off x="4270645" y="1257647"/>
                <a:ext cx="114176" cy="11742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 xmlns:a16="http://schemas.microsoft.com/office/drawing/2014/main" id="{A90F0763-9D5F-47D6-8214-0F2133F09AEB}"/>
                  </a:ext>
                </a:extLst>
              </p:cNvPr>
              <p:cNvSpPr/>
              <p:nvPr/>
            </p:nvSpPr>
            <p:spPr>
              <a:xfrm rot="2341963">
                <a:off x="4184074" y="788134"/>
                <a:ext cx="63344" cy="1057615"/>
              </a:xfrm>
              <a:prstGeom prst="roundRect">
                <a:avLst>
                  <a:gd name="adj" fmla="val 50000"/>
                </a:avLst>
              </a:pr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 xmlns:a16="http://schemas.microsoft.com/office/drawing/2014/main" id="{9051CEAD-2F4E-4834-931C-E90ECA939769}"/>
                  </a:ext>
                </a:extLst>
              </p:cNvPr>
              <p:cNvSpPr/>
              <p:nvPr/>
            </p:nvSpPr>
            <p:spPr>
              <a:xfrm rot="2341963">
                <a:off x="4486824" y="1145401"/>
                <a:ext cx="80298" cy="922669"/>
              </a:xfrm>
              <a:prstGeom prst="roundRect">
                <a:avLst>
                  <a:gd name="adj" fmla="val 50000"/>
                </a:avLst>
              </a:pr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 xmlns:a16="http://schemas.microsoft.com/office/drawing/2014/main" id="{61CF632D-7F65-480C-8FD0-6FB519B585D3}"/>
                  </a:ext>
                </a:extLst>
              </p:cNvPr>
              <p:cNvSpPr/>
              <p:nvPr/>
            </p:nvSpPr>
            <p:spPr>
              <a:xfrm rot="2237166">
                <a:off x="4546062" y="1136865"/>
                <a:ext cx="116031" cy="14218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 xmlns:a16="http://schemas.microsoft.com/office/drawing/2014/main" id="{4E6D2EAE-AF18-4DE9-8D2E-10C5C71FD822}"/>
                </a:ext>
              </a:extLst>
            </p:cNvPr>
            <p:cNvGrpSpPr/>
            <p:nvPr/>
          </p:nvGrpSpPr>
          <p:grpSpPr>
            <a:xfrm>
              <a:off x="5354662" y="614783"/>
              <a:ext cx="4360283" cy="2104965"/>
              <a:chOff x="5354662" y="614783"/>
              <a:chExt cx="4360283" cy="2104965"/>
            </a:xfrm>
          </p:grpSpPr>
          <p:sp>
            <p:nvSpPr>
              <p:cNvPr id="88" name="TextBox 87">
                <a:extLst>
                  <a:ext uri="{FF2B5EF4-FFF2-40B4-BE49-F238E27FC236}">
                    <a16:creationId xmlns="" xmlns:a16="http://schemas.microsoft.com/office/drawing/2014/main" id="{F72B424C-C68C-4DE6-BDD2-9C05FEF467A3}"/>
                  </a:ext>
                </a:extLst>
              </p:cNvPr>
              <p:cNvSpPr txBox="1"/>
              <p:nvPr/>
            </p:nvSpPr>
            <p:spPr>
              <a:xfrm>
                <a:off x="5354662" y="738655"/>
                <a:ext cx="889619" cy="733773"/>
              </a:xfrm>
              <a:prstGeom prst="rect">
                <a:avLst/>
              </a:prstGeom>
              <a:noFill/>
            </p:spPr>
            <p:txBody>
              <a:bodyPr wrap="square" rtlCol="0">
                <a:spAutoFit/>
              </a:bodyPr>
              <a:lstStyle/>
              <a:p>
                <a:pPr algn="just"/>
                <a:endParaRPr lang="en-US" sz="2000" b="1" dirty="0">
                  <a:solidFill>
                    <a:srgbClr val="352361"/>
                  </a:solidFill>
                  <a:latin typeface="Times New Roman" panose="02020603050405020304" pitchFamily="18" charset="0"/>
                  <a:cs typeface="Times New Roman" panose="02020603050405020304" pitchFamily="18" charset="0"/>
                </a:endParaRPr>
              </a:p>
              <a:p>
                <a:pPr algn="just"/>
                <a:r>
                  <a:rPr lang="en-US" sz="2000" b="1" dirty="0">
                    <a:solidFill>
                      <a:srgbClr val="352361"/>
                    </a:solidFill>
                    <a:latin typeface="Times New Roman" panose="02020603050405020304" pitchFamily="18" charset="0"/>
                    <a:cs typeface="Times New Roman" panose="02020603050405020304" pitchFamily="18" charset="0"/>
                  </a:rPr>
                  <a:t>What are MXenes?</a:t>
                </a:r>
              </a:p>
            </p:txBody>
          </p:sp>
          <p:sp>
            <p:nvSpPr>
              <p:cNvPr id="89" name="Rectangle: Rounded Corners 88">
                <a:extLst>
                  <a:ext uri="{FF2B5EF4-FFF2-40B4-BE49-F238E27FC236}">
                    <a16:creationId xmlns="" xmlns:a16="http://schemas.microsoft.com/office/drawing/2014/main" id="{ACE006F9-63A7-4CC8-9511-CEF673907F3B}"/>
                  </a:ext>
                </a:extLst>
              </p:cNvPr>
              <p:cNvSpPr/>
              <p:nvPr/>
            </p:nvSpPr>
            <p:spPr>
              <a:xfrm flipH="1">
                <a:off x="6419409" y="772244"/>
                <a:ext cx="90115" cy="115834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 xmlns:a16="http://schemas.microsoft.com/office/drawing/2014/main" id="{76DCF642-E285-4C83-965E-64E375ADD341}"/>
                  </a:ext>
                </a:extLst>
              </p:cNvPr>
              <p:cNvSpPr txBox="1"/>
              <p:nvPr/>
            </p:nvSpPr>
            <p:spPr>
              <a:xfrm>
                <a:off x="6517639" y="614783"/>
                <a:ext cx="3197306" cy="2104965"/>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solidFill>
                      <a:schemeClr val="tx1">
                        <a:lumMod val="95000"/>
                        <a:lumOff val="5000"/>
                      </a:schemeClr>
                    </a:solidFill>
                    <a:latin typeface="Segoe UI" panose="020B0502040204020203" pitchFamily="34" charset="0"/>
                    <a:cs typeface="Segoe UI" panose="020B0502040204020203" pitchFamily="34" charset="0"/>
                  </a:rPr>
                  <a:t>Family of transition metal carbides , carbonitrides and nitrides.</a:t>
                </a: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MXenes are produced from layered ceramic precursors, typically M</a:t>
                </a:r>
                <a:r>
                  <a:rPr lang="en-US" sz="1600" baseline="-25000" dirty="0">
                    <a:latin typeface="Segoe UI" panose="020B0502040204020203" pitchFamily="34" charset="0"/>
                    <a:cs typeface="Segoe UI" panose="020B0502040204020203" pitchFamily="34" charset="0"/>
                  </a:rPr>
                  <a:t>n+1</a:t>
                </a:r>
                <a:r>
                  <a:rPr lang="en-US" sz="1600" dirty="0">
                    <a:latin typeface="Segoe UI" panose="020B0502040204020203" pitchFamily="34" charset="0"/>
                    <a:cs typeface="Segoe UI" panose="020B0502040204020203" pitchFamily="34" charset="0"/>
                  </a:rPr>
                  <a:t>AX</a:t>
                </a:r>
                <a:r>
                  <a:rPr lang="en-US" sz="1600" baseline="-25000" dirty="0">
                    <a:latin typeface="Segoe UI" panose="020B0502040204020203" pitchFamily="34" charset="0"/>
                    <a:cs typeface="Segoe UI" panose="020B0502040204020203" pitchFamily="34" charset="0"/>
                  </a:rPr>
                  <a:t>n</a:t>
                </a:r>
                <a:endParaRPr lang="en-US" sz="1600" baseline="-25000" dirty="0">
                  <a:solidFill>
                    <a:schemeClr val="tx1">
                      <a:lumMod val="95000"/>
                      <a:lumOff val="5000"/>
                    </a:schemeClr>
                  </a:solidFill>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The Physical &amp; Chemical properties is modified by changing the composition and configuration of surface terminations</a:t>
                </a:r>
                <a:endParaRPr lang="en-US" sz="1600" baseline="-25000" dirty="0">
                  <a:solidFill>
                    <a:schemeClr val="tx1">
                      <a:lumMod val="95000"/>
                      <a:lumOff val="5000"/>
                    </a:schemeClr>
                  </a:solidFill>
                  <a:latin typeface="Segoe UI" panose="020B0502040204020203" pitchFamily="34" charset="0"/>
                  <a:cs typeface="Segoe UI" panose="020B0502040204020203" pitchFamily="34" charset="0"/>
                </a:endParaRPr>
              </a:p>
              <a:p>
                <a:pPr algn="just"/>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 </a:t>
                </a:r>
              </a:p>
              <a:p>
                <a:pPr algn="just"/>
                <a:endParaRPr lang="en-US" sz="1400" baseline="-25000" dirty="0">
                  <a:solidFill>
                    <a:schemeClr val="tx1">
                      <a:lumMod val="95000"/>
                      <a:lumOff val="5000"/>
                    </a:schemeClr>
                  </a:solidFill>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endParaRPr lang="en-US" sz="1200" baseline="-25000" dirty="0">
                  <a:solidFill>
                    <a:schemeClr val="tx1">
                      <a:lumMod val="95000"/>
                      <a:lumOff val="5000"/>
                    </a:schemeClr>
                  </a:solidFill>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endParaRPr lang="en-US" sz="1200" dirty="0">
                  <a:solidFill>
                    <a:schemeClr val="bg1">
                      <a:lumMod val="50000"/>
                    </a:schemeClr>
                  </a:solidFill>
                </a:endParaRPr>
              </a:p>
              <a:p>
                <a:pPr marL="171450" indent="-171450" algn="ctr">
                  <a:buFont typeface="Arial" panose="020B0604020202020204" pitchFamily="34" charset="0"/>
                  <a:buChar char="•"/>
                </a:pPr>
                <a:endParaRPr lang="en-US" sz="1200" dirty="0">
                  <a:solidFill>
                    <a:schemeClr val="bg1">
                      <a:lumMod val="50000"/>
                    </a:schemeClr>
                  </a:solidFill>
                </a:endParaRPr>
              </a:p>
              <a:p>
                <a:endParaRPr lang="en-US" sz="1200" dirty="0">
                  <a:solidFill>
                    <a:schemeClr val="bg1">
                      <a:lumMod val="65000"/>
                    </a:schemeClr>
                  </a:solidFill>
                </a:endParaRPr>
              </a:p>
            </p:txBody>
          </p:sp>
        </p:grpSp>
      </p:grpSp>
      <p:grpSp>
        <p:nvGrpSpPr>
          <p:cNvPr id="118" name="Group 117">
            <a:extLst>
              <a:ext uri="{FF2B5EF4-FFF2-40B4-BE49-F238E27FC236}">
                <a16:creationId xmlns="" xmlns:a16="http://schemas.microsoft.com/office/drawing/2014/main" id="{901DD8BF-69DE-403E-B3F5-8D256D00D715}"/>
              </a:ext>
            </a:extLst>
          </p:cNvPr>
          <p:cNvGrpSpPr/>
          <p:nvPr/>
        </p:nvGrpSpPr>
        <p:grpSpPr>
          <a:xfrm>
            <a:off x="865767" y="3566164"/>
            <a:ext cx="10276226" cy="2955486"/>
            <a:chOff x="2396836" y="4634415"/>
            <a:chExt cx="7398327" cy="2059047"/>
          </a:xfrm>
        </p:grpSpPr>
        <p:sp>
          <p:nvSpPr>
            <p:cNvPr id="67" name="Rectangle 66">
              <a:extLst>
                <a:ext uri="{FF2B5EF4-FFF2-40B4-BE49-F238E27FC236}">
                  <a16:creationId xmlns="" xmlns:a16="http://schemas.microsoft.com/office/drawing/2014/main" id="{4C35F06D-0DAA-4330-B3A3-3BA4693766E2}"/>
                </a:ext>
              </a:extLst>
            </p:cNvPr>
            <p:cNvSpPr/>
            <p:nvPr/>
          </p:nvSpPr>
          <p:spPr>
            <a:xfrm rot="257296">
              <a:off x="4010269" y="5133362"/>
              <a:ext cx="5441935" cy="1510211"/>
            </a:xfrm>
            <a:prstGeom prst="rect">
              <a:avLst/>
            </a:prstGeom>
            <a:gradFill flip="none" rotWithShape="1">
              <a:gsLst>
                <a:gs pos="26000">
                  <a:srgbClr val="BDBEC0">
                    <a:alpha val="0"/>
                  </a:srgbClr>
                </a:gs>
                <a:gs pos="86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 xmlns:a16="http://schemas.microsoft.com/office/drawing/2014/main" id="{EEEE6F83-00FC-4709-BB42-CCB43816B500}"/>
                </a:ext>
              </a:extLst>
            </p:cNvPr>
            <p:cNvSpPr/>
            <p:nvPr/>
          </p:nvSpPr>
          <p:spPr>
            <a:xfrm>
              <a:off x="2396836" y="4801585"/>
              <a:ext cx="7398327" cy="1804075"/>
            </a:xfrm>
            <a:custGeom>
              <a:avLst/>
              <a:gdLst>
                <a:gd name="connsiteX0" fmla="*/ 0 w 7398327"/>
                <a:gd name="connsiteY0" fmla="*/ 0 h 1676400"/>
                <a:gd name="connsiteX1" fmla="*/ 7398327 w 7398327"/>
                <a:gd name="connsiteY1" fmla="*/ 0 h 1676400"/>
                <a:gd name="connsiteX2" fmla="*/ 7398327 w 7398327"/>
                <a:gd name="connsiteY2" fmla="*/ 1168569 h 1676400"/>
                <a:gd name="connsiteX3" fmla="*/ 7312547 w 7398327"/>
                <a:gd name="connsiteY3" fmla="*/ 1177216 h 1676400"/>
                <a:gd name="connsiteX4" fmla="*/ 6914312 w 7398327"/>
                <a:gd name="connsiteY4" fmla="*/ 1575451 h 1676400"/>
                <a:gd name="connsiteX5" fmla="*/ 6904136 w 7398327"/>
                <a:gd name="connsiteY5" fmla="*/ 1676400 h 1676400"/>
                <a:gd name="connsiteX6" fmla="*/ 0 w 7398327"/>
                <a:gd name="connsiteY6" fmla="*/ 1676400 h 1676400"/>
                <a:gd name="connsiteX7" fmla="*/ 0 w 7398327"/>
                <a:gd name="connsiteY7"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8327" h="1676400">
                  <a:moveTo>
                    <a:pt x="0" y="0"/>
                  </a:moveTo>
                  <a:lnTo>
                    <a:pt x="7398327" y="0"/>
                  </a:lnTo>
                  <a:lnTo>
                    <a:pt x="7398327" y="1168569"/>
                  </a:lnTo>
                  <a:lnTo>
                    <a:pt x="7312547" y="1177216"/>
                  </a:lnTo>
                  <a:cubicBezTo>
                    <a:pt x="7112656" y="1218120"/>
                    <a:pt x="6955216" y="1375561"/>
                    <a:pt x="6914312" y="1575451"/>
                  </a:cubicBezTo>
                  <a:lnTo>
                    <a:pt x="6904136" y="1676400"/>
                  </a:lnTo>
                  <a:lnTo>
                    <a:pt x="0" y="1676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oup 68">
              <a:extLst>
                <a:ext uri="{FF2B5EF4-FFF2-40B4-BE49-F238E27FC236}">
                  <a16:creationId xmlns="" xmlns:a16="http://schemas.microsoft.com/office/drawing/2014/main" id="{6C4387EA-CCEF-4248-8841-F581198E866F}"/>
                </a:ext>
              </a:extLst>
            </p:cNvPr>
            <p:cNvGrpSpPr/>
            <p:nvPr/>
          </p:nvGrpSpPr>
          <p:grpSpPr>
            <a:xfrm>
              <a:off x="2396837" y="4634415"/>
              <a:ext cx="2805583" cy="2059047"/>
              <a:chOff x="1856510" y="677957"/>
              <a:chExt cx="2805583" cy="2059047"/>
            </a:xfrm>
          </p:grpSpPr>
          <p:sp>
            <p:nvSpPr>
              <p:cNvPr id="72" name="Freeform: Shape 71">
                <a:extLst>
                  <a:ext uri="{FF2B5EF4-FFF2-40B4-BE49-F238E27FC236}">
                    <a16:creationId xmlns="" xmlns:a16="http://schemas.microsoft.com/office/drawing/2014/main" id="{1D5A4C81-C399-4510-B461-97014FA0A4FF}"/>
                  </a:ext>
                </a:extLst>
              </p:cNvPr>
              <p:cNvSpPr/>
              <p:nvPr/>
            </p:nvSpPr>
            <p:spPr>
              <a:xfrm rot="2237166">
                <a:off x="4171106" y="1813328"/>
                <a:ext cx="218624" cy="889216"/>
              </a:xfrm>
              <a:custGeom>
                <a:avLst/>
                <a:gdLst>
                  <a:gd name="connsiteX0" fmla="*/ 32017 w 218624"/>
                  <a:gd name="connsiteY0" fmla="*/ 32017 h 889216"/>
                  <a:gd name="connsiteX1" fmla="*/ 109312 w 218624"/>
                  <a:gd name="connsiteY1" fmla="*/ 0 h 889216"/>
                  <a:gd name="connsiteX2" fmla="*/ 218624 w 218624"/>
                  <a:gd name="connsiteY2" fmla="*/ 109312 h 889216"/>
                  <a:gd name="connsiteX3" fmla="*/ 218624 w 218624"/>
                  <a:gd name="connsiteY3" fmla="*/ 722753 h 889216"/>
                  <a:gd name="connsiteX4" fmla="*/ 0 w 218624"/>
                  <a:gd name="connsiteY4" fmla="*/ 889216 h 889216"/>
                  <a:gd name="connsiteX5" fmla="*/ 0 w 218624"/>
                  <a:gd name="connsiteY5" fmla="*/ 109312 h 889216"/>
                  <a:gd name="connsiteX6" fmla="*/ 32017 w 218624"/>
                  <a:gd name="connsiteY6" fmla="*/ 32017 h 8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624" h="889216">
                    <a:moveTo>
                      <a:pt x="32017" y="32017"/>
                    </a:moveTo>
                    <a:cubicBezTo>
                      <a:pt x="51799" y="12235"/>
                      <a:pt x="79126" y="0"/>
                      <a:pt x="109312" y="0"/>
                    </a:cubicBezTo>
                    <a:cubicBezTo>
                      <a:pt x="169683" y="0"/>
                      <a:pt x="218624" y="48941"/>
                      <a:pt x="218624" y="109312"/>
                    </a:cubicBezTo>
                    <a:lnTo>
                      <a:pt x="218624" y="722753"/>
                    </a:lnTo>
                    <a:lnTo>
                      <a:pt x="0" y="889216"/>
                    </a:lnTo>
                    <a:lnTo>
                      <a:pt x="0" y="109312"/>
                    </a:lnTo>
                    <a:cubicBezTo>
                      <a:pt x="0" y="79127"/>
                      <a:pt x="12235" y="51799"/>
                      <a:pt x="32017" y="32017"/>
                    </a:cubicBezTo>
                    <a:close/>
                  </a:path>
                </a:pathLst>
              </a:custGeom>
              <a:solidFill>
                <a:srgbClr val="FF40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 xmlns:a16="http://schemas.microsoft.com/office/drawing/2014/main" id="{A26A6073-D602-42D8-8E39-56F1B13AD2D9}"/>
                  </a:ext>
                </a:extLst>
              </p:cNvPr>
              <p:cNvSpPr/>
              <p:nvPr/>
            </p:nvSpPr>
            <p:spPr>
              <a:xfrm flipV="1">
                <a:off x="1856510" y="845127"/>
                <a:ext cx="2657433" cy="1676400"/>
              </a:xfrm>
              <a:custGeom>
                <a:avLst/>
                <a:gdLst>
                  <a:gd name="connsiteX0" fmla="*/ 1411793 w 2657433"/>
                  <a:gd name="connsiteY0" fmla="*/ 1676400 h 1676400"/>
                  <a:gd name="connsiteX1" fmla="*/ 2657433 w 2657433"/>
                  <a:gd name="connsiteY1" fmla="*/ 1676400 h 1676400"/>
                  <a:gd name="connsiteX2" fmla="*/ 1411793 w 2657433"/>
                  <a:gd name="connsiteY2" fmla="*/ 0 h 1676400"/>
                  <a:gd name="connsiteX3" fmla="*/ 0 w 2657433"/>
                  <a:gd name="connsiteY3" fmla="*/ 1676400 h 1676400"/>
                  <a:gd name="connsiteX4" fmla="*/ 1411792 w 2657433"/>
                  <a:gd name="connsiteY4" fmla="*/ 1676400 h 1676400"/>
                  <a:gd name="connsiteX5" fmla="*/ 1411792 w 2657433"/>
                  <a:gd name="connsiteY5" fmla="*/ 0 h 1676400"/>
                  <a:gd name="connsiteX6" fmla="*/ 0 w 2657433"/>
                  <a:gd name="connsiteY6"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33" h="1676400">
                    <a:moveTo>
                      <a:pt x="1411793" y="1676400"/>
                    </a:moveTo>
                    <a:lnTo>
                      <a:pt x="2657433" y="1676400"/>
                    </a:lnTo>
                    <a:lnTo>
                      <a:pt x="1411793" y="0"/>
                    </a:lnTo>
                    <a:close/>
                    <a:moveTo>
                      <a:pt x="0" y="1676400"/>
                    </a:moveTo>
                    <a:lnTo>
                      <a:pt x="1411792" y="1676400"/>
                    </a:lnTo>
                    <a:lnTo>
                      <a:pt x="1411792" y="0"/>
                    </a:lnTo>
                    <a:lnTo>
                      <a:pt x="0" y="0"/>
                    </a:lnTo>
                    <a:close/>
                  </a:path>
                </a:pathLst>
              </a:custGeom>
              <a:solidFill>
                <a:srgbClr val="FF40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 xmlns:a16="http://schemas.microsoft.com/office/drawing/2014/main" id="{330090CF-B2A3-43EB-BFEA-EC54227B64D7}"/>
                  </a:ext>
                </a:extLst>
              </p:cNvPr>
              <p:cNvSpPr/>
              <p:nvPr/>
            </p:nvSpPr>
            <p:spPr>
              <a:xfrm rot="2237166">
                <a:off x="3904213" y="1044635"/>
                <a:ext cx="94320" cy="1692369"/>
              </a:xfrm>
              <a:custGeom>
                <a:avLst/>
                <a:gdLst>
                  <a:gd name="connsiteX0" fmla="*/ 13813 w 94320"/>
                  <a:gd name="connsiteY0" fmla="*/ 13813 h 1692369"/>
                  <a:gd name="connsiteX1" fmla="*/ 47160 w 94320"/>
                  <a:gd name="connsiteY1" fmla="*/ 0 h 1692369"/>
                  <a:gd name="connsiteX2" fmla="*/ 94320 w 94320"/>
                  <a:gd name="connsiteY2" fmla="*/ 47160 h 1692369"/>
                  <a:gd name="connsiteX3" fmla="*/ 94320 w 94320"/>
                  <a:gd name="connsiteY3" fmla="*/ 1620553 h 1692369"/>
                  <a:gd name="connsiteX4" fmla="*/ 0 w 94320"/>
                  <a:gd name="connsiteY4" fmla="*/ 1692369 h 1692369"/>
                  <a:gd name="connsiteX5" fmla="*/ 0 w 94320"/>
                  <a:gd name="connsiteY5" fmla="*/ 47160 h 1692369"/>
                  <a:gd name="connsiteX6" fmla="*/ 13813 w 94320"/>
                  <a:gd name="connsiteY6" fmla="*/ 13813 h 16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20" h="1692369">
                    <a:moveTo>
                      <a:pt x="13813" y="13813"/>
                    </a:moveTo>
                    <a:cubicBezTo>
                      <a:pt x="22347" y="5279"/>
                      <a:pt x="34137" y="0"/>
                      <a:pt x="47160" y="0"/>
                    </a:cubicBezTo>
                    <a:cubicBezTo>
                      <a:pt x="73206" y="0"/>
                      <a:pt x="94320" y="21114"/>
                      <a:pt x="94320" y="47160"/>
                    </a:cubicBezTo>
                    <a:lnTo>
                      <a:pt x="94320" y="1620553"/>
                    </a:lnTo>
                    <a:lnTo>
                      <a:pt x="0" y="1692369"/>
                    </a:lnTo>
                    <a:lnTo>
                      <a:pt x="0" y="47160"/>
                    </a:lnTo>
                    <a:cubicBezTo>
                      <a:pt x="0" y="34137"/>
                      <a:pt x="5278" y="22347"/>
                      <a:pt x="13813" y="13813"/>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 xmlns:a16="http://schemas.microsoft.com/office/drawing/2014/main" id="{3E4D2417-0ACF-49BF-9030-8C10627C0B7F}"/>
                  </a:ext>
                </a:extLst>
              </p:cNvPr>
              <p:cNvSpPr/>
              <p:nvPr/>
            </p:nvSpPr>
            <p:spPr>
              <a:xfrm rot="2237166">
                <a:off x="4066805" y="677957"/>
                <a:ext cx="116032" cy="1270559"/>
              </a:xfrm>
              <a:custGeom>
                <a:avLst/>
                <a:gdLst>
                  <a:gd name="connsiteX0" fmla="*/ 0 w 116032"/>
                  <a:gd name="connsiteY0" fmla="*/ 88348 h 1270559"/>
                  <a:gd name="connsiteX1" fmla="*/ 116032 w 116032"/>
                  <a:gd name="connsiteY1" fmla="*/ 0 h 1270559"/>
                  <a:gd name="connsiteX2" fmla="*/ 116031 w 116032"/>
                  <a:gd name="connsiteY2" fmla="*/ 1212543 h 1270559"/>
                  <a:gd name="connsiteX3" fmla="*/ 58015 w 116032"/>
                  <a:gd name="connsiteY3" fmla="*/ 1270559 h 1270559"/>
                  <a:gd name="connsiteX4" fmla="*/ 58016 w 116032"/>
                  <a:gd name="connsiteY4" fmla="*/ 1270558 h 1270559"/>
                  <a:gd name="connsiteX5" fmla="*/ 0 w 116032"/>
                  <a:gd name="connsiteY5" fmla="*/ 1212542 h 127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32" h="1270559">
                    <a:moveTo>
                      <a:pt x="0" y="88348"/>
                    </a:moveTo>
                    <a:lnTo>
                      <a:pt x="116032" y="0"/>
                    </a:lnTo>
                    <a:lnTo>
                      <a:pt x="116031" y="1212543"/>
                    </a:lnTo>
                    <a:cubicBezTo>
                      <a:pt x="116031" y="1244584"/>
                      <a:pt x="90056" y="1270559"/>
                      <a:pt x="58015" y="1270559"/>
                    </a:cubicBezTo>
                    <a:lnTo>
                      <a:pt x="58016" y="1270558"/>
                    </a:lnTo>
                    <a:cubicBezTo>
                      <a:pt x="25975" y="1270558"/>
                      <a:pt x="0" y="1244583"/>
                      <a:pt x="0" y="12125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 xmlns:a16="http://schemas.microsoft.com/office/drawing/2014/main" id="{BC4A1D12-52E2-42B5-9A7A-EB0B52FE346C}"/>
                  </a:ext>
                </a:extLst>
              </p:cNvPr>
              <p:cNvSpPr/>
              <p:nvPr/>
            </p:nvSpPr>
            <p:spPr>
              <a:xfrm rot="2237166">
                <a:off x="3995167" y="722899"/>
                <a:ext cx="156734" cy="654619"/>
              </a:xfrm>
              <a:custGeom>
                <a:avLst/>
                <a:gdLst>
                  <a:gd name="connsiteX0" fmla="*/ 0 w 156734"/>
                  <a:gd name="connsiteY0" fmla="*/ 119339 h 654619"/>
                  <a:gd name="connsiteX1" fmla="*/ 156734 w 156734"/>
                  <a:gd name="connsiteY1" fmla="*/ 0 h 654619"/>
                  <a:gd name="connsiteX2" fmla="*/ 156733 w 156734"/>
                  <a:gd name="connsiteY2" fmla="*/ 576252 h 654619"/>
                  <a:gd name="connsiteX3" fmla="*/ 78366 w 156734"/>
                  <a:gd name="connsiteY3" fmla="*/ 654619 h 654619"/>
                  <a:gd name="connsiteX4" fmla="*/ 78367 w 156734"/>
                  <a:gd name="connsiteY4" fmla="*/ 654618 h 654619"/>
                  <a:gd name="connsiteX5" fmla="*/ 0 w 156734"/>
                  <a:gd name="connsiteY5" fmla="*/ 576251 h 6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734" h="654619">
                    <a:moveTo>
                      <a:pt x="0" y="119339"/>
                    </a:moveTo>
                    <a:lnTo>
                      <a:pt x="156734" y="0"/>
                    </a:lnTo>
                    <a:lnTo>
                      <a:pt x="156733" y="576252"/>
                    </a:lnTo>
                    <a:cubicBezTo>
                      <a:pt x="156733" y="619533"/>
                      <a:pt x="121647" y="654619"/>
                      <a:pt x="78366" y="654619"/>
                    </a:cubicBezTo>
                    <a:lnTo>
                      <a:pt x="78367" y="654618"/>
                    </a:lnTo>
                    <a:cubicBezTo>
                      <a:pt x="35086" y="654618"/>
                      <a:pt x="0" y="619532"/>
                      <a:pt x="0" y="576251"/>
                    </a:cubicBezTo>
                    <a:close/>
                  </a:path>
                </a:pathLst>
              </a:custGeom>
              <a:solidFill>
                <a:srgbClr val="B6F1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 xmlns:a16="http://schemas.microsoft.com/office/drawing/2014/main" id="{8B65AC71-10D2-44A8-81E0-4C5CA9A1FD72}"/>
                  </a:ext>
                </a:extLst>
              </p:cNvPr>
              <p:cNvSpPr/>
              <p:nvPr/>
            </p:nvSpPr>
            <p:spPr>
              <a:xfrm rot="2237166">
                <a:off x="3626481" y="726354"/>
                <a:ext cx="155926" cy="782478"/>
              </a:xfrm>
              <a:custGeom>
                <a:avLst/>
                <a:gdLst>
                  <a:gd name="connsiteX0" fmla="*/ 0 w 155926"/>
                  <a:gd name="connsiteY0" fmla="*/ 118724 h 782478"/>
                  <a:gd name="connsiteX1" fmla="*/ 155926 w 155926"/>
                  <a:gd name="connsiteY1" fmla="*/ 0 h 782478"/>
                  <a:gd name="connsiteX2" fmla="*/ 155925 w 155926"/>
                  <a:gd name="connsiteY2" fmla="*/ 704515 h 782478"/>
                  <a:gd name="connsiteX3" fmla="*/ 77962 w 155926"/>
                  <a:gd name="connsiteY3" fmla="*/ 782478 h 782478"/>
                  <a:gd name="connsiteX4" fmla="*/ 77963 w 155926"/>
                  <a:gd name="connsiteY4" fmla="*/ 782477 h 782478"/>
                  <a:gd name="connsiteX5" fmla="*/ 0 w 155926"/>
                  <a:gd name="connsiteY5" fmla="*/ 704514 h 78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26" h="782478">
                    <a:moveTo>
                      <a:pt x="0" y="118724"/>
                    </a:moveTo>
                    <a:lnTo>
                      <a:pt x="155926" y="0"/>
                    </a:lnTo>
                    <a:lnTo>
                      <a:pt x="155925" y="704515"/>
                    </a:lnTo>
                    <a:cubicBezTo>
                      <a:pt x="155925" y="747573"/>
                      <a:pt x="121020" y="782478"/>
                      <a:pt x="77962" y="782478"/>
                    </a:cubicBezTo>
                    <a:lnTo>
                      <a:pt x="77963" y="782477"/>
                    </a:lnTo>
                    <a:cubicBezTo>
                      <a:pt x="34905" y="782477"/>
                      <a:pt x="0" y="747572"/>
                      <a:pt x="0" y="704514"/>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 xmlns:a16="http://schemas.microsoft.com/office/drawing/2014/main" id="{B7145831-2421-49AC-B56B-61C08AD1A60E}"/>
                  </a:ext>
                </a:extLst>
              </p:cNvPr>
              <p:cNvSpPr/>
              <p:nvPr/>
            </p:nvSpPr>
            <p:spPr>
              <a:xfrm rot="2237166">
                <a:off x="3931004" y="1684240"/>
                <a:ext cx="218624" cy="1004656"/>
              </a:xfrm>
              <a:custGeom>
                <a:avLst/>
                <a:gdLst>
                  <a:gd name="connsiteX0" fmla="*/ 32017 w 218624"/>
                  <a:gd name="connsiteY0" fmla="*/ 32017 h 1004656"/>
                  <a:gd name="connsiteX1" fmla="*/ 109312 w 218624"/>
                  <a:gd name="connsiteY1" fmla="*/ 0 h 1004656"/>
                  <a:gd name="connsiteX2" fmla="*/ 218624 w 218624"/>
                  <a:gd name="connsiteY2" fmla="*/ 109312 h 1004656"/>
                  <a:gd name="connsiteX3" fmla="*/ 218623 w 218624"/>
                  <a:gd name="connsiteY3" fmla="*/ 838194 h 1004656"/>
                  <a:gd name="connsiteX4" fmla="*/ 0 w 218624"/>
                  <a:gd name="connsiteY4" fmla="*/ 1004656 h 1004656"/>
                  <a:gd name="connsiteX5" fmla="*/ 0 w 218624"/>
                  <a:gd name="connsiteY5" fmla="*/ 109312 h 1004656"/>
                  <a:gd name="connsiteX6" fmla="*/ 32017 w 218624"/>
                  <a:gd name="connsiteY6" fmla="*/ 32017 h 100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624" h="1004656">
                    <a:moveTo>
                      <a:pt x="32017" y="32017"/>
                    </a:moveTo>
                    <a:cubicBezTo>
                      <a:pt x="51799" y="12235"/>
                      <a:pt x="79127" y="0"/>
                      <a:pt x="109312" y="0"/>
                    </a:cubicBezTo>
                    <a:cubicBezTo>
                      <a:pt x="169683" y="0"/>
                      <a:pt x="218624" y="48941"/>
                      <a:pt x="218624" y="109312"/>
                    </a:cubicBezTo>
                    <a:lnTo>
                      <a:pt x="218623" y="838194"/>
                    </a:lnTo>
                    <a:lnTo>
                      <a:pt x="0" y="1004656"/>
                    </a:lnTo>
                    <a:lnTo>
                      <a:pt x="0" y="109312"/>
                    </a:lnTo>
                    <a:cubicBezTo>
                      <a:pt x="0" y="79127"/>
                      <a:pt x="12235" y="51799"/>
                      <a:pt x="32017" y="32017"/>
                    </a:cubicBezTo>
                    <a:close/>
                  </a:path>
                </a:pathLst>
              </a:custGeom>
              <a:solidFill>
                <a:srgbClr val="3523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 xmlns:a16="http://schemas.microsoft.com/office/drawing/2014/main" id="{8FA1A584-1F2E-4359-96E3-2A5922DA6FCE}"/>
                  </a:ext>
                </a:extLst>
              </p:cNvPr>
              <p:cNvSpPr/>
              <p:nvPr/>
            </p:nvSpPr>
            <p:spPr>
              <a:xfrm rot="2237166">
                <a:off x="3848791" y="1571269"/>
                <a:ext cx="146952" cy="1107994"/>
              </a:xfrm>
              <a:custGeom>
                <a:avLst/>
                <a:gdLst>
                  <a:gd name="connsiteX0" fmla="*/ 21521 w 146952"/>
                  <a:gd name="connsiteY0" fmla="*/ 21521 h 1107994"/>
                  <a:gd name="connsiteX1" fmla="*/ 73476 w 146952"/>
                  <a:gd name="connsiteY1" fmla="*/ 0 h 1107994"/>
                  <a:gd name="connsiteX2" fmla="*/ 146952 w 146952"/>
                  <a:gd name="connsiteY2" fmla="*/ 73476 h 1107994"/>
                  <a:gd name="connsiteX3" fmla="*/ 146951 w 146952"/>
                  <a:gd name="connsiteY3" fmla="*/ 996104 h 1107994"/>
                  <a:gd name="connsiteX4" fmla="*/ 0 w 146952"/>
                  <a:gd name="connsiteY4" fmla="*/ 1107994 h 1107994"/>
                  <a:gd name="connsiteX5" fmla="*/ 0 w 146952"/>
                  <a:gd name="connsiteY5" fmla="*/ 73476 h 1107994"/>
                  <a:gd name="connsiteX6" fmla="*/ 21521 w 146952"/>
                  <a:gd name="connsiteY6" fmla="*/ 21521 h 110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52" h="1107994">
                    <a:moveTo>
                      <a:pt x="21521" y="21521"/>
                    </a:moveTo>
                    <a:cubicBezTo>
                      <a:pt x="34817" y="8224"/>
                      <a:pt x="53186" y="0"/>
                      <a:pt x="73476" y="0"/>
                    </a:cubicBezTo>
                    <a:cubicBezTo>
                      <a:pt x="114056" y="0"/>
                      <a:pt x="146952" y="32896"/>
                      <a:pt x="146952" y="73476"/>
                    </a:cubicBezTo>
                    <a:lnTo>
                      <a:pt x="146951" y="996104"/>
                    </a:lnTo>
                    <a:lnTo>
                      <a:pt x="0" y="1107994"/>
                    </a:lnTo>
                    <a:lnTo>
                      <a:pt x="0" y="73476"/>
                    </a:lnTo>
                    <a:cubicBezTo>
                      <a:pt x="0" y="53186"/>
                      <a:pt x="8224" y="34817"/>
                      <a:pt x="21521" y="21521"/>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Rectangle: Rounded Corners 79">
                <a:extLst>
                  <a:ext uri="{FF2B5EF4-FFF2-40B4-BE49-F238E27FC236}">
                    <a16:creationId xmlns="" xmlns:a16="http://schemas.microsoft.com/office/drawing/2014/main" id="{AFA47A54-E258-4E27-819B-1D83A644C143}"/>
                  </a:ext>
                </a:extLst>
              </p:cNvPr>
              <p:cNvSpPr/>
              <p:nvPr/>
            </p:nvSpPr>
            <p:spPr>
              <a:xfrm rot="2365498">
                <a:off x="4151255" y="1007847"/>
                <a:ext cx="116031" cy="14218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 xmlns:a16="http://schemas.microsoft.com/office/drawing/2014/main" id="{64C74E1F-726B-4B57-AB26-DBE01C8FF57F}"/>
                  </a:ext>
                </a:extLst>
              </p:cNvPr>
              <p:cNvSpPr/>
              <p:nvPr/>
            </p:nvSpPr>
            <p:spPr>
              <a:xfrm rot="2341963">
                <a:off x="4258057" y="900476"/>
                <a:ext cx="68187" cy="1421877"/>
              </a:xfrm>
              <a:prstGeom prst="roundRect">
                <a:avLst>
                  <a:gd name="adj" fmla="val 50000"/>
                </a:avLst>
              </a:prstGeom>
              <a:solidFill>
                <a:srgbClr val="B6F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 xmlns:a16="http://schemas.microsoft.com/office/drawing/2014/main" id="{88194992-C39E-4C7F-BFDC-A22028AF0BB2}"/>
                  </a:ext>
                </a:extLst>
              </p:cNvPr>
              <p:cNvSpPr/>
              <p:nvPr/>
            </p:nvSpPr>
            <p:spPr>
              <a:xfrm rot="2341963">
                <a:off x="4046215" y="2062050"/>
                <a:ext cx="51418" cy="523498"/>
              </a:xfrm>
              <a:custGeom>
                <a:avLst/>
                <a:gdLst>
                  <a:gd name="connsiteX0" fmla="*/ 7530 w 51418"/>
                  <a:gd name="connsiteY0" fmla="*/ 7530 h 523498"/>
                  <a:gd name="connsiteX1" fmla="*/ 25709 w 51418"/>
                  <a:gd name="connsiteY1" fmla="*/ 0 h 523498"/>
                  <a:gd name="connsiteX2" fmla="*/ 51418 w 51418"/>
                  <a:gd name="connsiteY2" fmla="*/ 25709 h 523498"/>
                  <a:gd name="connsiteX3" fmla="*/ 51418 w 51418"/>
                  <a:gd name="connsiteY3" fmla="*/ 481812 h 523498"/>
                  <a:gd name="connsiteX4" fmla="*/ 0 w 51418"/>
                  <a:gd name="connsiteY4" fmla="*/ 523498 h 523498"/>
                  <a:gd name="connsiteX5" fmla="*/ 0 w 51418"/>
                  <a:gd name="connsiteY5" fmla="*/ 25709 h 523498"/>
                  <a:gd name="connsiteX6" fmla="*/ 7530 w 51418"/>
                  <a:gd name="connsiteY6" fmla="*/ 7530 h 52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18" h="523498">
                    <a:moveTo>
                      <a:pt x="7530" y="7530"/>
                    </a:moveTo>
                    <a:cubicBezTo>
                      <a:pt x="12183" y="2877"/>
                      <a:pt x="18610" y="0"/>
                      <a:pt x="25709" y="0"/>
                    </a:cubicBezTo>
                    <a:cubicBezTo>
                      <a:pt x="39908" y="0"/>
                      <a:pt x="51418" y="11510"/>
                      <a:pt x="51418" y="25709"/>
                    </a:cubicBezTo>
                    <a:lnTo>
                      <a:pt x="51418" y="481812"/>
                    </a:lnTo>
                    <a:lnTo>
                      <a:pt x="0" y="523498"/>
                    </a:lnTo>
                    <a:lnTo>
                      <a:pt x="0" y="25709"/>
                    </a:lnTo>
                    <a:cubicBezTo>
                      <a:pt x="0" y="18609"/>
                      <a:pt x="2877" y="12182"/>
                      <a:pt x="7530" y="7530"/>
                    </a:cubicBezTo>
                    <a:close/>
                  </a:path>
                </a:pathLst>
              </a:cu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Rounded Corners 82">
                <a:extLst>
                  <a:ext uri="{FF2B5EF4-FFF2-40B4-BE49-F238E27FC236}">
                    <a16:creationId xmlns="" xmlns:a16="http://schemas.microsoft.com/office/drawing/2014/main" id="{2C46EA81-471A-4B00-B96F-14D2CB400AF8}"/>
                  </a:ext>
                </a:extLst>
              </p:cNvPr>
              <p:cNvSpPr/>
              <p:nvPr/>
            </p:nvSpPr>
            <p:spPr>
              <a:xfrm rot="2329393">
                <a:off x="4270645" y="1257647"/>
                <a:ext cx="114176" cy="117427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 xmlns:a16="http://schemas.microsoft.com/office/drawing/2014/main" id="{C7EA7620-1356-481D-9C57-8F997382D238}"/>
                  </a:ext>
                </a:extLst>
              </p:cNvPr>
              <p:cNvSpPr/>
              <p:nvPr/>
            </p:nvSpPr>
            <p:spPr>
              <a:xfrm rot="2341963">
                <a:off x="4184074" y="788134"/>
                <a:ext cx="63344" cy="1057615"/>
              </a:xfrm>
              <a:prstGeom prst="roundRect">
                <a:avLst>
                  <a:gd name="adj" fmla="val 50000"/>
                </a:avLst>
              </a:pr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 xmlns:a16="http://schemas.microsoft.com/office/drawing/2014/main" id="{E78248A6-DA68-4C18-9904-F4F2DBEB817D}"/>
                  </a:ext>
                </a:extLst>
              </p:cNvPr>
              <p:cNvSpPr/>
              <p:nvPr/>
            </p:nvSpPr>
            <p:spPr>
              <a:xfrm rot="2341963">
                <a:off x="4486824" y="1145401"/>
                <a:ext cx="80298" cy="922669"/>
              </a:xfrm>
              <a:prstGeom prst="roundRect">
                <a:avLst>
                  <a:gd name="adj" fmla="val 50000"/>
                </a:avLst>
              </a:pr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 xmlns:a16="http://schemas.microsoft.com/office/drawing/2014/main" id="{DE8D3924-62CF-488E-88E3-7509231735BC}"/>
                  </a:ext>
                </a:extLst>
              </p:cNvPr>
              <p:cNvSpPr/>
              <p:nvPr/>
            </p:nvSpPr>
            <p:spPr>
              <a:xfrm rot="2237166">
                <a:off x="4546062" y="1136865"/>
                <a:ext cx="116031" cy="14218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 xmlns:a16="http://schemas.microsoft.com/office/drawing/2014/main" id="{9D061C82-72FA-4E9E-AE41-F75F33256BB2}"/>
                </a:ext>
              </a:extLst>
            </p:cNvPr>
            <p:cNvGrpSpPr/>
            <p:nvPr/>
          </p:nvGrpSpPr>
          <p:grpSpPr>
            <a:xfrm>
              <a:off x="5372568" y="4842683"/>
              <a:ext cx="4247571" cy="1736833"/>
              <a:chOff x="5372568" y="517512"/>
              <a:chExt cx="4247571" cy="1736833"/>
            </a:xfrm>
          </p:grpSpPr>
          <p:sp>
            <p:nvSpPr>
              <p:cNvPr id="97" name="TextBox 96">
                <a:extLst>
                  <a:ext uri="{FF2B5EF4-FFF2-40B4-BE49-F238E27FC236}">
                    <a16:creationId xmlns="" xmlns:a16="http://schemas.microsoft.com/office/drawing/2014/main" id="{494352C6-D64C-4AC6-B237-B563377B0083}"/>
                  </a:ext>
                </a:extLst>
              </p:cNvPr>
              <p:cNvSpPr txBox="1"/>
              <p:nvPr/>
            </p:nvSpPr>
            <p:spPr>
              <a:xfrm>
                <a:off x="5372568" y="1017711"/>
                <a:ext cx="983162" cy="447797"/>
              </a:xfrm>
              <a:prstGeom prst="rect">
                <a:avLst/>
              </a:prstGeom>
              <a:noFill/>
            </p:spPr>
            <p:txBody>
              <a:bodyPr wrap="square" rtlCol="0">
                <a:spAutoFit/>
              </a:bodyPr>
              <a:lstStyle/>
              <a:p>
                <a:pPr algn="just"/>
                <a:r>
                  <a:rPr lang="en-US" b="1" dirty="0">
                    <a:solidFill>
                      <a:srgbClr val="FF4086"/>
                    </a:solidFill>
                    <a:latin typeface="Times New Roman" panose="02020603050405020304" pitchFamily="18" charset="0"/>
                    <a:cs typeface="Times New Roman" panose="02020603050405020304" pitchFamily="18" charset="0"/>
                  </a:rPr>
                  <a:t>Advantages   of   MXene </a:t>
                </a:r>
              </a:p>
            </p:txBody>
          </p:sp>
          <p:sp>
            <p:nvSpPr>
              <p:cNvPr id="98" name="Rectangle: Rounded Corners 97">
                <a:extLst>
                  <a:ext uri="{FF2B5EF4-FFF2-40B4-BE49-F238E27FC236}">
                    <a16:creationId xmlns="" xmlns:a16="http://schemas.microsoft.com/office/drawing/2014/main" id="{6872DB67-6075-4674-8FD7-5D2C1A749DFB}"/>
                  </a:ext>
                </a:extLst>
              </p:cNvPr>
              <p:cNvSpPr/>
              <p:nvPr/>
            </p:nvSpPr>
            <p:spPr>
              <a:xfrm flipH="1">
                <a:off x="6419409" y="772244"/>
                <a:ext cx="90115" cy="115834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 xmlns:a16="http://schemas.microsoft.com/office/drawing/2014/main" id="{F590D4B9-A097-41A8-B796-F765C114F59E}"/>
                  </a:ext>
                </a:extLst>
              </p:cNvPr>
              <p:cNvSpPr txBox="1"/>
              <p:nvPr/>
            </p:nvSpPr>
            <p:spPr>
              <a:xfrm>
                <a:off x="6467721" y="517512"/>
                <a:ext cx="3152418" cy="1736833"/>
              </a:xfrm>
              <a:prstGeom prst="rect">
                <a:avLst/>
              </a:prstGeom>
              <a:noFill/>
            </p:spPr>
            <p:txBody>
              <a:bodyPr wrap="square" rtlCol="0">
                <a:spAutoFit/>
              </a:bodyPr>
              <a:lstStyle/>
              <a:p>
                <a:pPr algn="just"/>
                <a:r>
                  <a:rPr lang="en-US" sz="1600" dirty="0">
                    <a:solidFill>
                      <a:schemeClr val="tx1">
                        <a:lumMod val="95000"/>
                        <a:lumOff val="5000"/>
                      </a:schemeClr>
                    </a:solidFill>
                    <a:latin typeface="Segoe UI" panose="020B0502040204020203" pitchFamily="34" charset="0"/>
                    <a:cs typeface="Segoe UI" panose="020B0502040204020203" pitchFamily="34" charset="0"/>
                  </a:rPr>
                  <a:t>Unlike graphene and other 2D materials</a:t>
                </a:r>
                <a:r>
                  <a:rPr lang="en-US" sz="1600" dirty="0">
                    <a:solidFill>
                      <a:schemeClr val="bg1">
                        <a:lumMod val="50000"/>
                      </a:schemeClr>
                    </a:solidFill>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MXenes are  preferred because:</a:t>
                </a: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Easy to synthesize in bulk</a:t>
                </a: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Excellent electronic properties like high metallic conductivities</a:t>
                </a:r>
                <a:r>
                  <a:rPr lang="en-US" sz="1600" dirty="0"/>
                  <a:t>(∼6000−8000 S/cm)</a:t>
                </a:r>
                <a:endParaRPr lang="en-US" sz="1600" dirty="0">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superior oxidation resistance and bending strength</a:t>
                </a: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High hydrophilic surfaces</a:t>
                </a:r>
              </a:p>
              <a:p>
                <a:pPr marL="171450" indent="-17145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High surface area</a:t>
                </a:r>
              </a:p>
              <a:p>
                <a:endParaRPr lang="en-US" sz="1200" dirty="0">
                  <a:solidFill>
                    <a:schemeClr val="bg1">
                      <a:lumMod val="65000"/>
                    </a:schemeClr>
                  </a:solidFill>
                </a:endParaRPr>
              </a:p>
            </p:txBody>
          </p:sp>
        </p:grpSp>
      </p:grpSp>
      <p:sp>
        <p:nvSpPr>
          <p:cNvPr id="2" name="Slide Number Placeholder 1"/>
          <p:cNvSpPr>
            <a:spLocks noGrp="1"/>
          </p:cNvSpPr>
          <p:nvPr>
            <p:ph type="sldNum" sz="quarter" idx="12"/>
          </p:nvPr>
        </p:nvSpPr>
        <p:spPr/>
        <p:txBody>
          <a:bodyPr/>
          <a:lstStyle/>
          <a:p>
            <a:fld id="{66A97F4E-B250-49D1-9AB8-69D33F934973}" type="slidenum">
              <a:rPr lang="en-US" smtClean="0"/>
              <a:t>4</a:t>
            </a:fld>
            <a:endParaRPr lang="en-US"/>
          </a:p>
        </p:txBody>
      </p:sp>
      <p:pic>
        <p:nvPicPr>
          <p:cNvPr id="87" name="Picture 2" descr="Surface engineering of MXenes for energy and environmental applications -  Journal of Materials Chemistry A (RSC Publishing) DOI:10.1039/D2TA0114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01" y="909575"/>
            <a:ext cx="2551544" cy="234059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What are MXenes? - MXene Assoc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01" y="3860864"/>
            <a:ext cx="2403635" cy="23837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05874" y="208852"/>
            <a:ext cx="5343633" cy="523220"/>
          </a:xfrm>
          <a:prstGeom prst="rect">
            <a:avLst/>
          </a:prstGeom>
          <a:noFill/>
        </p:spPr>
        <p:txBody>
          <a:bodyPr wrap="square" rtlCol="0">
            <a:spAutoFit/>
          </a:bodyPr>
          <a:lstStyle/>
          <a:p>
            <a:r>
              <a:rPr lang="en-US" sz="2800" u="sng" dirty="0" smtClean="0">
                <a:solidFill>
                  <a:schemeClr val="tx1">
                    <a:lumMod val="95000"/>
                    <a:lumOff val="5000"/>
                  </a:schemeClr>
                </a:solidFill>
                <a:latin typeface="Times New Roman" panose="02020603050405020304" pitchFamily="18" charset="0"/>
                <a:cs typeface="Times New Roman" panose="02020603050405020304" pitchFamily="18" charset="0"/>
              </a:rPr>
              <a:t>MXene-Filler in PVDF Matrix</a:t>
            </a:r>
            <a:endParaRPr lang="en-US" sz="2800"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33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p:tgtEl>
                                          <p:spTgt spid="115"/>
                                        </p:tgtEl>
                                        <p:attrNameLst>
                                          <p:attrName>ppt_y</p:attrName>
                                        </p:attrNameLst>
                                      </p:cBhvr>
                                      <p:tavLst>
                                        <p:tav tm="0">
                                          <p:val>
                                            <p:strVal val="#ppt_y+#ppt_h*1.125000"/>
                                          </p:val>
                                        </p:tav>
                                        <p:tav tm="100000">
                                          <p:val>
                                            <p:strVal val="#ppt_y"/>
                                          </p:val>
                                        </p:tav>
                                      </p:tavLst>
                                    </p:anim>
                                    <p:animEffect transition="in" filter="wipe(up)">
                                      <p:cBhvr>
                                        <p:cTn id="8" dur="500"/>
                                        <p:tgtEl>
                                          <p:spTgt spid="11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additive="base">
                                        <p:cTn id="13" dur="500"/>
                                        <p:tgtEl>
                                          <p:spTgt spid="118"/>
                                        </p:tgtEl>
                                        <p:attrNameLst>
                                          <p:attrName>ppt_y</p:attrName>
                                        </p:attrNameLst>
                                      </p:cBhvr>
                                      <p:tavLst>
                                        <p:tav tm="0">
                                          <p:val>
                                            <p:strVal val="#ppt_y+#ppt_h*1.125000"/>
                                          </p:val>
                                        </p:tav>
                                        <p:tav tm="100000">
                                          <p:val>
                                            <p:strVal val="#ppt_y"/>
                                          </p:val>
                                        </p:tav>
                                      </p:tavLst>
                                    </p:anim>
                                    <p:animEffect transition="in" filter="wipe(up)">
                                      <p:cBhvr>
                                        <p:cTn id="1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Shape 78">
            <a:extLst>
              <a:ext uri="{FF2B5EF4-FFF2-40B4-BE49-F238E27FC236}">
                <a16:creationId xmlns="" xmlns:a16="http://schemas.microsoft.com/office/drawing/2014/main" id="{F13F6336-4370-BD28-94FD-81406D8A7E24}"/>
              </a:ext>
            </a:extLst>
          </p:cNvPr>
          <p:cNvSpPr/>
          <p:nvPr/>
        </p:nvSpPr>
        <p:spPr>
          <a:xfrm>
            <a:off x="6091233" y="1985724"/>
            <a:ext cx="2396260" cy="2286161"/>
          </a:xfrm>
          <a:custGeom>
            <a:avLst/>
            <a:gdLst>
              <a:gd name="connsiteX0" fmla="*/ 4767 w 2396260"/>
              <a:gd name="connsiteY0" fmla="*/ 0 h 2286161"/>
              <a:gd name="connsiteX1" fmla="*/ 2327183 w 2396260"/>
              <a:gd name="connsiteY1" fmla="*/ 588058 h 2286161"/>
              <a:gd name="connsiteX2" fmla="*/ 2396260 w 2396260"/>
              <a:gd name="connsiteY2" fmla="*/ 627776 h 2286161"/>
              <a:gd name="connsiteX3" fmla="*/ 1458695 w 2396260"/>
              <a:gd name="connsiteY3" fmla="*/ 2286161 h 2286161"/>
              <a:gd name="connsiteX4" fmla="*/ 1398823 w 2396260"/>
              <a:gd name="connsiteY4" fmla="*/ 2249787 h 2286161"/>
              <a:gd name="connsiteX5" fmla="*/ 130684 w 2396260"/>
              <a:gd name="connsiteY5" fmla="*/ 1893702 h 2286161"/>
              <a:gd name="connsiteX6" fmla="*/ 17108 w 2396260"/>
              <a:gd name="connsiteY6" fmla="*/ 1890830 h 2286161"/>
              <a:gd name="connsiteX7" fmla="*/ 0 w 2396260"/>
              <a:gd name="connsiteY7" fmla="*/ 120 h 2286161"/>
              <a:gd name="connsiteX8" fmla="*/ 4767 w 2396260"/>
              <a:gd name="connsiteY8" fmla="*/ 0 h 228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6260" h="2286161">
                <a:moveTo>
                  <a:pt x="4767" y="0"/>
                </a:moveTo>
                <a:cubicBezTo>
                  <a:pt x="845668" y="0"/>
                  <a:pt x="1636815" y="213027"/>
                  <a:pt x="2327183" y="588058"/>
                </a:cubicBezTo>
                <a:lnTo>
                  <a:pt x="2396260" y="627776"/>
                </a:lnTo>
                <a:lnTo>
                  <a:pt x="1458695" y="2286161"/>
                </a:lnTo>
                <a:lnTo>
                  <a:pt x="1398823" y="2249787"/>
                </a:lnTo>
                <a:cubicBezTo>
                  <a:pt x="1018488" y="2043177"/>
                  <a:pt x="588186" y="1916893"/>
                  <a:pt x="130684" y="1893702"/>
                </a:cubicBezTo>
                <a:lnTo>
                  <a:pt x="17108" y="1890830"/>
                </a:lnTo>
                <a:lnTo>
                  <a:pt x="0" y="120"/>
                </a:lnTo>
                <a:lnTo>
                  <a:pt x="4767" y="0"/>
                </a:lnTo>
                <a:close/>
              </a:path>
            </a:pathLst>
          </a:custGeom>
          <a:solidFill>
            <a:srgbClr val="01A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8" name="Freeform: Shape 77">
            <a:extLst>
              <a:ext uri="{FF2B5EF4-FFF2-40B4-BE49-F238E27FC236}">
                <a16:creationId xmlns="" xmlns:a16="http://schemas.microsoft.com/office/drawing/2014/main" id="{870464AF-4192-1601-4C8B-1D3A9D512D33}"/>
              </a:ext>
            </a:extLst>
          </p:cNvPr>
          <p:cNvSpPr/>
          <p:nvPr/>
        </p:nvSpPr>
        <p:spPr>
          <a:xfrm>
            <a:off x="3640277" y="1978763"/>
            <a:ext cx="2413803" cy="2275688"/>
          </a:xfrm>
          <a:custGeom>
            <a:avLst/>
            <a:gdLst>
              <a:gd name="connsiteX0" fmla="*/ 2396713 w 2413803"/>
              <a:gd name="connsiteY0" fmla="*/ 0 h 2275688"/>
              <a:gd name="connsiteX1" fmla="*/ 2413803 w 2413803"/>
              <a:gd name="connsiteY1" fmla="*/ 1888693 h 2275688"/>
              <a:gd name="connsiteX2" fmla="*/ 2266154 w 2413803"/>
              <a:gd name="connsiteY2" fmla="*/ 1892426 h 2275688"/>
              <a:gd name="connsiteX3" fmla="*/ 998015 w 2413803"/>
              <a:gd name="connsiteY3" fmla="*/ 2248511 h 2275688"/>
              <a:gd name="connsiteX4" fmla="*/ 953282 w 2413803"/>
              <a:gd name="connsiteY4" fmla="*/ 2275688 h 2275688"/>
              <a:gd name="connsiteX5" fmla="*/ 0 w 2413803"/>
              <a:gd name="connsiteY5" fmla="*/ 658526 h 2275688"/>
              <a:gd name="connsiteX6" fmla="*/ 124775 w 2413803"/>
              <a:gd name="connsiteY6" fmla="*/ 586782 h 2275688"/>
              <a:gd name="connsiteX7" fmla="*/ 2196464 w 2413803"/>
              <a:gd name="connsiteY7" fmla="*/ 5064 h 2275688"/>
              <a:gd name="connsiteX8" fmla="*/ 2396713 w 2413803"/>
              <a:gd name="connsiteY8" fmla="*/ 0 h 227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803" h="2275688">
                <a:moveTo>
                  <a:pt x="2396713" y="0"/>
                </a:moveTo>
                <a:lnTo>
                  <a:pt x="2413803" y="1888693"/>
                </a:lnTo>
                <a:lnTo>
                  <a:pt x="2266154" y="1892426"/>
                </a:lnTo>
                <a:cubicBezTo>
                  <a:pt x="1808653" y="1915617"/>
                  <a:pt x="1378350" y="2041901"/>
                  <a:pt x="998015" y="2248511"/>
                </a:cubicBezTo>
                <a:lnTo>
                  <a:pt x="953282" y="2275688"/>
                </a:lnTo>
                <a:lnTo>
                  <a:pt x="0" y="658526"/>
                </a:lnTo>
                <a:lnTo>
                  <a:pt x="124775" y="586782"/>
                </a:lnTo>
                <a:cubicBezTo>
                  <a:pt x="746107" y="249254"/>
                  <a:pt x="1449069" y="42949"/>
                  <a:pt x="2196464" y="5064"/>
                </a:cubicBezTo>
                <a:lnTo>
                  <a:pt x="2396713" y="0"/>
                </a:lnTo>
                <a:close/>
              </a:path>
            </a:pathLst>
          </a:custGeom>
          <a:solidFill>
            <a:srgbClr val="01A08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7" name="Freeform: Shape 76">
            <a:extLst>
              <a:ext uri="{FF2B5EF4-FFF2-40B4-BE49-F238E27FC236}">
                <a16:creationId xmlns="" xmlns:a16="http://schemas.microsoft.com/office/drawing/2014/main" id="{D72FF68C-7F9F-7A75-3AB8-9AFACF323684}"/>
              </a:ext>
            </a:extLst>
          </p:cNvPr>
          <p:cNvSpPr/>
          <p:nvPr/>
        </p:nvSpPr>
        <p:spPr>
          <a:xfrm>
            <a:off x="7589022" y="2636289"/>
            <a:ext cx="2697071" cy="2708655"/>
          </a:xfrm>
          <a:custGeom>
            <a:avLst/>
            <a:gdLst>
              <a:gd name="connsiteX0" fmla="*/ 938107 w 2697071"/>
              <a:gd name="connsiteY0" fmla="*/ 0 h 2708655"/>
              <a:gd name="connsiteX1" fmla="*/ 1033431 w 2697071"/>
              <a:gd name="connsiteY1" fmla="*/ 54810 h 2708655"/>
              <a:gd name="connsiteX2" fmla="*/ 2673879 w 2697071"/>
              <a:gd name="connsiteY2" fmla="*/ 1695258 h 2708655"/>
              <a:gd name="connsiteX3" fmla="*/ 2697071 w 2697071"/>
              <a:gd name="connsiteY3" fmla="*/ 1735594 h 2708655"/>
              <a:gd name="connsiteX4" fmla="*/ 1046356 w 2697071"/>
              <a:gd name="connsiteY4" fmla="*/ 2708655 h 2708655"/>
              <a:gd name="connsiteX5" fmla="*/ 952517 w 2697071"/>
              <a:gd name="connsiteY5" fmla="*/ 2554191 h 2708655"/>
              <a:gd name="connsiteX6" fmla="*/ 146938 w 2697071"/>
              <a:gd name="connsiteY6" fmla="*/ 1748612 h 2708655"/>
              <a:gd name="connsiteX7" fmla="*/ 0 w 2697071"/>
              <a:gd name="connsiteY7" fmla="*/ 1659345 h 2708655"/>
              <a:gd name="connsiteX8" fmla="*/ 938107 w 2697071"/>
              <a:gd name="connsiteY8" fmla="*/ 0 h 270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071" h="2708655">
                <a:moveTo>
                  <a:pt x="938107" y="0"/>
                </a:moveTo>
                <a:lnTo>
                  <a:pt x="1033431" y="54810"/>
                </a:lnTo>
                <a:cubicBezTo>
                  <a:pt x="1703134" y="461731"/>
                  <a:pt x="2266957" y="1025555"/>
                  <a:pt x="2673879" y="1695258"/>
                </a:cubicBezTo>
                <a:lnTo>
                  <a:pt x="2697071" y="1735594"/>
                </a:lnTo>
                <a:lnTo>
                  <a:pt x="1046356" y="2708655"/>
                </a:lnTo>
                <a:lnTo>
                  <a:pt x="952517" y="2554191"/>
                </a:lnTo>
                <a:cubicBezTo>
                  <a:pt x="738130" y="2236856"/>
                  <a:pt x="464273" y="1962999"/>
                  <a:pt x="146938" y="1748612"/>
                </a:cubicBezTo>
                <a:lnTo>
                  <a:pt x="0" y="1659345"/>
                </a:lnTo>
                <a:lnTo>
                  <a:pt x="938107" y="0"/>
                </a:lnTo>
                <a:close/>
              </a:path>
            </a:pathLst>
          </a:custGeom>
          <a:solidFill>
            <a:srgbClr val="893C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6" name="Freeform: Shape 75">
            <a:extLst>
              <a:ext uri="{FF2B5EF4-FFF2-40B4-BE49-F238E27FC236}">
                <a16:creationId xmlns="" xmlns:a16="http://schemas.microsoft.com/office/drawing/2014/main" id="{521BA0BD-6D92-6DF0-FE5C-35F5BC3DAEAA}"/>
              </a:ext>
            </a:extLst>
          </p:cNvPr>
          <p:cNvSpPr/>
          <p:nvPr/>
        </p:nvSpPr>
        <p:spPr>
          <a:xfrm>
            <a:off x="1876411" y="2668315"/>
            <a:ext cx="2686603" cy="2674381"/>
          </a:xfrm>
          <a:custGeom>
            <a:avLst/>
            <a:gdLst>
              <a:gd name="connsiteX0" fmla="*/ 1732762 w 2686603"/>
              <a:gd name="connsiteY0" fmla="*/ 0 h 2674381"/>
              <a:gd name="connsiteX1" fmla="*/ 2686603 w 2686603"/>
              <a:gd name="connsiteY1" fmla="*/ 1618111 h 2674381"/>
              <a:gd name="connsiteX2" fmla="*/ 2524509 w 2686603"/>
              <a:gd name="connsiteY2" fmla="*/ 1716586 h 2674381"/>
              <a:gd name="connsiteX3" fmla="*/ 1718930 w 2686603"/>
              <a:gd name="connsiteY3" fmla="*/ 2522165 h 2674381"/>
              <a:gd name="connsiteX4" fmla="*/ 1626456 w 2686603"/>
              <a:gd name="connsiteY4" fmla="*/ 2674381 h 2674381"/>
              <a:gd name="connsiteX5" fmla="*/ 0 w 2686603"/>
              <a:gd name="connsiteY5" fmla="*/ 1754867 h 2674381"/>
              <a:gd name="connsiteX6" fmla="*/ 52688 w 2686603"/>
              <a:gd name="connsiteY6" fmla="*/ 1663232 h 2674381"/>
              <a:gd name="connsiteX7" fmla="*/ 1693136 w 2686603"/>
              <a:gd name="connsiteY7" fmla="*/ 22784 h 2674381"/>
              <a:gd name="connsiteX8" fmla="*/ 1732762 w 2686603"/>
              <a:gd name="connsiteY8" fmla="*/ 0 h 267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6603" h="2674381">
                <a:moveTo>
                  <a:pt x="1732762" y="0"/>
                </a:moveTo>
                <a:lnTo>
                  <a:pt x="2686603" y="1618111"/>
                </a:lnTo>
                <a:lnTo>
                  <a:pt x="2524509" y="1716586"/>
                </a:lnTo>
                <a:cubicBezTo>
                  <a:pt x="2207174" y="1930973"/>
                  <a:pt x="1933317" y="2204830"/>
                  <a:pt x="1718930" y="2522165"/>
                </a:cubicBezTo>
                <a:lnTo>
                  <a:pt x="1626456" y="2674381"/>
                </a:lnTo>
                <a:lnTo>
                  <a:pt x="0" y="1754867"/>
                </a:lnTo>
                <a:lnTo>
                  <a:pt x="52688" y="1663232"/>
                </a:lnTo>
                <a:cubicBezTo>
                  <a:pt x="459610" y="993529"/>
                  <a:pt x="1023433" y="429705"/>
                  <a:pt x="1693136" y="22784"/>
                </a:cubicBezTo>
                <a:lnTo>
                  <a:pt x="1732762" y="0"/>
                </a:lnTo>
                <a:close/>
              </a:path>
            </a:pathLst>
          </a:custGeom>
          <a:solidFill>
            <a:srgbClr val="6BCD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5" name="Freeform: Shape 74">
            <a:extLst>
              <a:ext uri="{FF2B5EF4-FFF2-40B4-BE49-F238E27FC236}">
                <a16:creationId xmlns="" xmlns:a16="http://schemas.microsoft.com/office/drawing/2014/main" id="{E44B0E1D-EB22-8796-38A5-F62D1EE06BEA}"/>
              </a:ext>
            </a:extLst>
          </p:cNvPr>
          <p:cNvSpPr/>
          <p:nvPr/>
        </p:nvSpPr>
        <p:spPr>
          <a:xfrm>
            <a:off x="8659119" y="4411519"/>
            <a:ext cx="2309159" cy="2446482"/>
          </a:xfrm>
          <a:custGeom>
            <a:avLst/>
            <a:gdLst>
              <a:gd name="connsiteX0" fmla="*/ 1649765 w 2309159"/>
              <a:gd name="connsiteY0" fmla="*/ 0 h 2446482"/>
              <a:gd name="connsiteX1" fmla="*/ 1721101 w 2309159"/>
              <a:gd name="connsiteY1" fmla="*/ 124065 h 2446482"/>
              <a:gd name="connsiteX2" fmla="*/ 2309159 w 2309159"/>
              <a:gd name="connsiteY2" fmla="*/ 2446481 h 2446482"/>
              <a:gd name="connsiteX3" fmla="*/ 2309159 w 2309159"/>
              <a:gd name="connsiteY3" fmla="*/ 2446482 h 2446482"/>
              <a:gd name="connsiteX4" fmla="*/ 391778 w 2309159"/>
              <a:gd name="connsiteY4" fmla="*/ 2446482 h 2446482"/>
              <a:gd name="connsiteX5" fmla="*/ 391778 w 2309159"/>
              <a:gd name="connsiteY5" fmla="*/ 2446481 h 2446482"/>
              <a:gd name="connsiteX6" fmla="*/ 31812 w 2309159"/>
              <a:gd name="connsiteY6" fmla="*/ 1024865 h 2446482"/>
              <a:gd name="connsiteX7" fmla="*/ 0 w 2309159"/>
              <a:gd name="connsiteY7" fmla="*/ 972501 h 2446482"/>
              <a:gd name="connsiteX8" fmla="*/ 1649765 w 2309159"/>
              <a:gd name="connsiteY8" fmla="*/ 0 h 244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159" h="2446482">
                <a:moveTo>
                  <a:pt x="1649765" y="0"/>
                </a:moveTo>
                <a:lnTo>
                  <a:pt x="1721101" y="124065"/>
                </a:lnTo>
                <a:cubicBezTo>
                  <a:pt x="2096132" y="814434"/>
                  <a:pt x="2309159" y="1605580"/>
                  <a:pt x="2309159" y="2446481"/>
                </a:cubicBezTo>
                <a:lnTo>
                  <a:pt x="2309159" y="2446482"/>
                </a:lnTo>
                <a:lnTo>
                  <a:pt x="391778" y="2446482"/>
                </a:lnTo>
                <a:lnTo>
                  <a:pt x="391778" y="2446481"/>
                </a:lnTo>
                <a:cubicBezTo>
                  <a:pt x="391778" y="1931742"/>
                  <a:pt x="261378" y="1447460"/>
                  <a:pt x="31812" y="1024865"/>
                </a:cubicBezTo>
                <a:lnTo>
                  <a:pt x="0" y="972501"/>
                </a:lnTo>
                <a:lnTo>
                  <a:pt x="1649765" y="0"/>
                </a:lnTo>
                <a:close/>
              </a:path>
            </a:pathLst>
          </a:custGeom>
          <a:solidFill>
            <a:srgbClr val="F431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4" name="Freeform: Shape 73">
            <a:extLst>
              <a:ext uri="{FF2B5EF4-FFF2-40B4-BE49-F238E27FC236}">
                <a16:creationId xmlns="" xmlns:a16="http://schemas.microsoft.com/office/drawing/2014/main" id="{D78BB7FF-6B1B-B8A9-8811-3A95A886A091}"/>
              </a:ext>
            </a:extLst>
          </p:cNvPr>
          <p:cNvSpPr/>
          <p:nvPr/>
        </p:nvSpPr>
        <p:spPr>
          <a:xfrm>
            <a:off x="1223724" y="4462819"/>
            <a:ext cx="2255395" cy="2395183"/>
          </a:xfrm>
          <a:custGeom>
            <a:avLst/>
            <a:gdLst>
              <a:gd name="connsiteX0" fmla="*/ 629898 w 2255395"/>
              <a:gd name="connsiteY0" fmla="*/ 0 h 2395183"/>
              <a:gd name="connsiteX1" fmla="*/ 2255395 w 2255395"/>
              <a:gd name="connsiteY1" fmla="*/ 918971 h 2395183"/>
              <a:gd name="connsiteX2" fmla="*/ 2222227 w 2255395"/>
              <a:gd name="connsiteY2" fmla="*/ 973566 h 2395183"/>
              <a:gd name="connsiteX3" fmla="*/ 1862261 w 2255395"/>
              <a:gd name="connsiteY3" fmla="*/ 2395182 h 2395183"/>
              <a:gd name="connsiteX4" fmla="*/ 1862261 w 2255395"/>
              <a:gd name="connsiteY4" fmla="*/ 2395183 h 2395183"/>
              <a:gd name="connsiteX5" fmla="*/ 0 w 2255395"/>
              <a:gd name="connsiteY5" fmla="*/ 2395183 h 2395183"/>
              <a:gd name="connsiteX6" fmla="*/ 0 w 2255395"/>
              <a:gd name="connsiteY6" fmla="*/ 2395182 h 2395183"/>
              <a:gd name="connsiteX7" fmla="*/ 588058 w 2255395"/>
              <a:gd name="connsiteY7" fmla="*/ 72766 h 2395183"/>
              <a:gd name="connsiteX8" fmla="*/ 629898 w 2255395"/>
              <a:gd name="connsiteY8" fmla="*/ 0 h 239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395" h="2395183">
                <a:moveTo>
                  <a:pt x="629898" y="0"/>
                </a:moveTo>
                <a:lnTo>
                  <a:pt x="2255395" y="918971"/>
                </a:lnTo>
                <a:lnTo>
                  <a:pt x="2222227" y="973566"/>
                </a:lnTo>
                <a:cubicBezTo>
                  <a:pt x="1992661" y="1396161"/>
                  <a:pt x="1862261" y="1880443"/>
                  <a:pt x="1862261" y="2395182"/>
                </a:cubicBezTo>
                <a:lnTo>
                  <a:pt x="1862261" y="2395183"/>
                </a:lnTo>
                <a:lnTo>
                  <a:pt x="0" y="2395183"/>
                </a:lnTo>
                <a:lnTo>
                  <a:pt x="0" y="2395182"/>
                </a:lnTo>
                <a:cubicBezTo>
                  <a:pt x="0" y="1554281"/>
                  <a:pt x="213027" y="763135"/>
                  <a:pt x="588058" y="72766"/>
                </a:cubicBezTo>
                <a:lnTo>
                  <a:pt x="629898" y="0"/>
                </a:lnTo>
                <a:close/>
              </a:path>
            </a:pathLst>
          </a:custGeom>
          <a:solidFill>
            <a:srgbClr val="F9C01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3" name="Freeform: Shape 72">
            <a:extLst>
              <a:ext uri="{FF2B5EF4-FFF2-40B4-BE49-F238E27FC236}">
                <a16:creationId xmlns="" xmlns:a16="http://schemas.microsoft.com/office/drawing/2014/main" id="{F03F17A3-8ED6-F8FE-14EA-F2D2CDF7B53D}"/>
              </a:ext>
            </a:extLst>
          </p:cNvPr>
          <p:cNvSpPr/>
          <p:nvPr/>
        </p:nvSpPr>
        <p:spPr>
          <a:xfrm>
            <a:off x="6087831" y="1609727"/>
            <a:ext cx="2584688" cy="1003773"/>
          </a:xfrm>
          <a:custGeom>
            <a:avLst/>
            <a:gdLst>
              <a:gd name="connsiteX0" fmla="*/ 8169 w 2584688"/>
              <a:gd name="connsiteY0" fmla="*/ 0 h 1003773"/>
              <a:gd name="connsiteX1" fmla="*/ 2509808 w 2584688"/>
              <a:gd name="connsiteY1" fmla="*/ 633439 h 1003773"/>
              <a:gd name="connsiteX2" fmla="*/ 2584688 w 2584688"/>
              <a:gd name="connsiteY2" fmla="*/ 676494 h 1003773"/>
              <a:gd name="connsiteX3" fmla="*/ 2399662 w 2584688"/>
              <a:gd name="connsiteY3" fmla="*/ 1003773 h 1003773"/>
              <a:gd name="connsiteX4" fmla="*/ 2330585 w 2584688"/>
              <a:gd name="connsiteY4" fmla="*/ 964055 h 1003773"/>
              <a:gd name="connsiteX5" fmla="*/ 8169 w 2584688"/>
              <a:gd name="connsiteY5" fmla="*/ 375997 h 1003773"/>
              <a:gd name="connsiteX6" fmla="*/ 3402 w 2584688"/>
              <a:gd name="connsiteY6" fmla="*/ 376117 h 1003773"/>
              <a:gd name="connsiteX7" fmla="*/ 0 w 2584688"/>
              <a:gd name="connsiteY7" fmla="*/ 207 h 1003773"/>
              <a:gd name="connsiteX8" fmla="*/ 8169 w 2584688"/>
              <a:gd name="connsiteY8" fmla="*/ 0 h 10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4688" h="1003773">
                <a:moveTo>
                  <a:pt x="8169" y="0"/>
                </a:moveTo>
                <a:cubicBezTo>
                  <a:pt x="913964" y="0"/>
                  <a:pt x="1766163" y="229466"/>
                  <a:pt x="2509808" y="633439"/>
                </a:cubicBezTo>
                <a:lnTo>
                  <a:pt x="2584688" y="676494"/>
                </a:lnTo>
                <a:lnTo>
                  <a:pt x="2399662" y="1003773"/>
                </a:lnTo>
                <a:lnTo>
                  <a:pt x="2330585" y="964055"/>
                </a:lnTo>
                <a:cubicBezTo>
                  <a:pt x="1640217" y="589024"/>
                  <a:pt x="849070" y="375997"/>
                  <a:pt x="8169" y="375997"/>
                </a:cubicBezTo>
                <a:lnTo>
                  <a:pt x="3402" y="376117"/>
                </a:lnTo>
                <a:lnTo>
                  <a:pt x="0" y="207"/>
                </a:lnTo>
                <a:lnTo>
                  <a:pt x="8169"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2" name="Freeform: Shape 71">
            <a:extLst>
              <a:ext uri="{FF2B5EF4-FFF2-40B4-BE49-F238E27FC236}">
                <a16:creationId xmlns="" xmlns:a16="http://schemas.microsoft.com/office/drawing/2014/main" id="{357EE46A-1C30-5166-EB31-57C4467D2433}"/>
              </a:ext>
            </a:extLst>
          </p:cNvPr>
          <p:cNvSpPr/>
          <p:nvPr/>
        </p:nvSpPr>
        <p:spPr>
          <a:xfrm>
            <a:off x="3457884" y="1611089"/>
            <a:ext cx="2587638" cy="1034437"/>
          </a:xfrm>
          <a:custGeom>
            <a:avLst/>
            <a:gdLst>
              <a:gd name="connsiteX0" fmla="*/ 2584236 w 2587638"/>
              <a:gd name="connsiteY0" fmla="*/ 0 h 1034437"/>
              <a:gd name="connsiteX1" fmla="*/ 2587638 w 2587638"/>
              <a:gd name="connsiteY1" fmla="*/ 375911 h 1034437"/>
              <a:gd name="connsiteX2" fmla="*/ 2387389 w 2587638"/>
              <a:gd name="connsiteY2" fmla="*/ 380975 h 1034437"/>
              <a:gd name="connsiteX3" fmla="*/ 315700 w 2587638"/>
              <a:gd name="connsiteY3" fmla="*/ 962693 h 1034437"/>
              <a:gd name="connsiteX4" fmla="*/ 190925 w 2587638"/>
              <a:gd name="connsiteY4" fmla="*/ 1034437 h 1034437"/>
              <a:gd name="connsiteX5" fmla="*/ 0 w 2587638"/>
              <a:gd name="connsiteY5" fmla="*/ 710549 h 1034437"/>
              <a:gd name="connsiteX6" fmla="*/ 136477 w 2587638"/>
              <a:gd name="connsiteY6" fmla="*/ 632077 h 1034437"/>
              <a:gd name="connsiteX7" fmla="*/ 2368040 w 2587638"/>
              <a:gd name="connsiteY7" fmla="*/ 5467 h 1034437"/>
              <a:gd name="connsiteX8" fmla="*/ 2584236 w 2587638"/>
              <a:gd name="connsiteY8" fmla="*/ 0 h 103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638" h="1034437">
                <a:moveTo>
                  <a:pt x="2584236" y="0"/>
                </a:moveTo>
                <a:lnTo>
                  <a:pt x="2587638" y="375911"/>
                </a:lnTo>
                <a:lnTo>
                  <a:pt x="2387389" y="380975"/>
                </a:lnTo>
                <a:cubicBezTo>
                  <a:pt x="1639994" y="418860"/>
                  <a:pt x="937032" y="625165"/>
                  <a:pt x="315700" y="962693"/>
                </a:cubicBezTo>
                <a:lnTo>
                  <a:pt x="190925" y="1034437"/>
                </a:lnTo>
                <a:lnTo>
                  <a:pt x="0" y="710549"/>
                </a:lnTo>
                <a:lnTo>
                  <a:pt x="136477" y="632077"/>
                </a:lnTo>
                <a:cubicBezTo>
                  <a:pt x="805758" y="268501"/>
                  <a:pt x="1562967" y="46276"/>
                  <a:pt x="2368040" y="5467"/>
                </a:cubicBezTo>
                <a:lnTo>
                  <a:pt x="2584236"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0" name="Freeform: Shape 69">
            <a:extLst>
              <a:ext uri="{FF2B5EF4-FFF2-40B4-BE49-F238E27FC236}">
                <a16:creationId xmlns="" xmlns:a16="http://schemas.microsoft.com/office/drawing/2014/main" id="{2F92E306-E9B7-1F53-6F34-388A9CF0D167}"/>
              </a:ext>
            </a:extLst>
          </p:cNvPr>
          <p:cNvSpPr/>
          <p:nvPr/>
        </p:nvSpPr>
        <p:spPr>
          <a:xfrm>
            <a:off x="8527130" y="2309011"/>
            <a:ext cx="2082853" cy="2062873"/>
          </a:xfrm>
          <a:custGeom>
            <a:avLst/>
            <a:gdLst>
              <a:gd name="connsiteX0" fmla="*/ 185026 w 2082853"/>
              <a:gd name="connsiteY0" fmla="*/ 0 h 2062873"/>
              <a:gd name="connsiteX1" fmla="*/ 290293 w 2082853"/>
              <a:gd name="connsiteY1" fmla="*/ 60526 h 2062873"/>
              <a:gd name="connsiteX2" fmla="*/ 2057337 w 2082853"/>
              <a:gd name="connsiteY2" fmla="*/ 1827570 h 2062873"/>
              <a:gd name="connsiteX3" fmla="*/ 2082853 w 2082853"/>
              <a:gd name="connsiteY3" fmla="*/ 1871947 h 2062873"/>
              <a:gd name="connsiteX4" fmla="*/ 1758964 w 2082853"/>
              <a:gd name="connsiteY4" fmla="*/ 2062873 h 2062873"/>
              <a:gd name="connsiteX5" fmla="*/ 1735772 w 2082853"/>
              <a:gd name="connsiteY5" fmla="*/ 2022537 h 2062873"/>
              <a:gd name="connsiteX6" fmla="*/ 95324 w 2082853"/>
              <a:gd name="connsiteY6" fmla="*/ 382089 h 2062873"/>
              <a:gd name="connsiteX7" fmla="*/ 0 w 2082853"/>
              <a:gd name="connsiteY7" fmla="*/ 327279 h 2062873"/>
              <a:gd name="connsiteX8" fmla="*/ 185026 w 2082853"/>
              <a:gd name="connsiteY8" fmla="*/ 0 h 206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853" h="2062873">
                <a:moveTo>
                  <a:pt x="185026" y="0"/>
                </a:moveTo>
                <a:lnTo>
                  <a:pt x="290293" y="60526"/>
                </a:lnTo>
                <a:cubicBezTo>
                  <a:pt x="1011678" y="498851"/>
                  <a:pt x="1619013" y="1106185"/>
                  <a:pt x="2057337" y="1827570"/>
                </a:cubicBezTo>
                <a:lnTo>
                  <a:pt x="2082853" y="1871947"/>
                </a:lnTo>
                <a:lnTo>
                  <a:pt x="1758964" y="2062873"/>
                </a:lnTo>
                <a:lnTo>
                  <a:pt x="1735772" y="2022537"/>
                </a:lnTo>
                <a:cubicBezTo>
                  <a:pt x="1328850" y="1352834"/>
                  <a:pt x="765027" y="789010"/>
                  <a:pt x="95324" y="382089"/>
                </a:cubicBezTo>
                <a:lnTo>
                  <a:pt x="0" y="327279"/>
                </a:lnTo>
                <a:lnTo>
                  <a:pt x="185026"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9" name="Freeform: Shape 68">
            <a:extLst>
              <a:ext uri="{FF2B5EF4-FFF2-40B4-BE49-F238E27FC236}">
                <a16:creationId xmlns="" xmlns:a16="http://schemas.microsoft.com/office/drawing/2014/main" id="{30D6DABA-721E-CBF5-1815-303C649153E4}"/>
              </a:ext>
            </a:extLst>
          </p:cNvPr>
          <p:cNvSpPr/>
          <p:nvPr/>
        </p:nvSpPr>
        <p:spPr>
          <a:xfrm>
            <a:off x="1549133" y="2344428"/>
            <a:ext cx="2060041" cy="2078754"/>
          </a:xfrm>
          <a:custGeom>
            <a:avLst/>
            <a:gdLst>
              <a:gd name="connsiteX0" fmla="*/ 1869116 w 2060041"/>
              <a:gd name="connsiteY0" fmla="*/ 0 h 2078754"/>
              <a:gd name="connsiteX1" fmla="*/ 2060041 w 2060041"/>
              <a:gd name="connsiteY1" fmla="*/ 323887 h 2078754"/>
              <a:gd name="connsiteX2" fmla="*/ 2020415 w 2060041"/>
              <a:gd name="connsiteY2" fmla="*/ 346671 h 2078754"/>
              <a:gd name="connsiteX3" fmla="*/ 379967 w 2060041"/>
              <a:gd name="connsiteY3" fmla="*/ 1987119 h 2078754"/>
              <a:gd name="connsiteX4" fmla="*/ 327279 w 2060041"/>
              <a:gd name="connsiteY4" fmla="*/ 2078754 h 2078754"/>
              <a:gd name="connsiteX5" fmla="*/ 0 w 2060041"/>
              <a:gd name="connsiteY5" fmla="*/ 1893727 h 2078754"/>
              <a:gd name="connsiteX6" fmla="*/ 58404 w 2060041"/>
              <a:gd name="connsiteY6" fmla="*/ 1792152 h 2078754"/>
              <a:gd name="connsiteX7" fmla="*/ 1825448 w 2060041"/>
              <a:gd name="connsiteY7" fmla="*/ 25108 h 2078754"/>
              <a:gd name="connsiteX8" fmla="*/ 1869116 w 2060041"/>
              <a:gd name="connsiteY8" fmla="*/ 0 h 207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041" h="2078754">
                <a:moveTo>
                  <a:pt x="1869116" y="0"/>
                </a:moveTo>
                <a:lnTo>
                  <a:pt x="2060041" y="323887"/>
                </a:lnTo>
                <a:lnTo>
                  <a:pt x="2020415" y="346671"/>
                </a:lnTo>
                <a:cubicBezTo>
                  <a:pt x="1350712" y="753592"/>
                  <a:pt x="786889" y="1317416"/>
                  <a:pt x="379967" y="1987119"/>
                </a:cubicBezTo>
                <a:lnTo>
                  <a:pt x="327279" y="2078754"/>
                </a:lnTo>
                <a:lnTo>
                  <a:pt x="0" y="1893727"/>
                </a:lnTo>
                <a:lnTo>
                  <a:pt x="58404" y="1792152"/>
                </a:lnTo>
                <a:cubicBezTo>
                  <a:pt x="496729" y="1070767"/>
                  <a:pt x="1104063" y="463433"/>
                  <a:pt x="1825448" y="25108"/>
                </a:cubicBezTo>
                <a:lnTo>
                  <a:pt x="1869116"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8" name="Freeform: Shape 67">
            <a:extLst>
              <a:ext uri="{FF2B5EF4-FFF2-40B4-BE49-F238E27FC236}">
                <a16:creationId xmlns="" xmlns:a16="http://schemas.microsoft.com/office/drawing/2014/main" id="{9A1A4965-09A5-8F1F-E314-7EB99B7BF578}"/>
              </a:ext>
            </a:extLst>
          </p:cNvPr>
          <p:cNvSpPr/>
          <p:nvPr/>
        </p:nvSpPr>
        <p:spPr>
          <a:xfrm>
            <a:off x="10308884" y="4220593"/>
            <a:ext cx="1035393" cy="2637408"/>
          </a:xfrm>
          <a:custGeom>
            <a:avLst/>
            <a:gdLst>
              <a:gd name="connsiteX0" fmla="*/ 323889 w 1035393"/>
              <a:gd name="connsiteY0" fmla="*/ 0 h 2637408"/>
              <a:gd name="connsiteX1" fmla="*/ 401954 w 1035393"/>
              <a:gd name="connsiteY1" fmla="*/ 135769 h 2637408"/>
              <a:gd name="connsiteX2" fmla="*/ 1035393 w 1035393"/>
              <a:gd name="connsiteY2" fmla="*/ 2637408 h 2637408"/>
              <a:gd name="connsiteX3" fmla="*/ 659394 w 1035393"/>
              <a:gd name="connsiteY3" fmla="*/ 2637408 h 2637408"/>
              <a:gd name="connsiteX4" fmla="*/ 659394 w 1035393"/>
              <a:gd name="connsiteY4" fmla="*/ 2637407 h 2637408"/>
              <a:gd name="connsiteX5" fmla="*/ 71336 w 1035393"/>
              <a:gd name="connsiteY5" fmla="*/ 314991 h 2637408"/>
              <a:gd name="connsiteX6" fmla="*/ 0 w 1035393"/>
              <a:gd name="connsiteY6" fmla="*/ 190926 h 2637408"/>
              <a:gd name="connsiteX7" fmla="*/ 323889 w 1035393"/>
              <a:gd name="connsiteY7" fmla="*/ 0 h 263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393" h="2637408">
                <a:moveTo>
                  <a:pt x="323889" y="0"/>
                </a:moveTo>
                <a:lnTo>
                  <a:pt x="401954" y="135769"/>
                </a:lnTo>
                <a:cubicBezTo>
                  <a:pt x="805927" y="879414"/>
                  <a:pt x="1035393" y="1731614"/>
                  <a:pt x="1035393" y="2637408"/>
                </a:cubicBezTo>
                <a:lnTo>
                  <a:pt x="659394" y="2637408"/>
                </a:lnTo>
                <a:lnTo>
                  <a:pt x="659394" y="2637407"/>
                </a:lnTo>
                <a:cubicBezTo>
                  <a:pt x="659394" y="1796506"/>
                  <a:pt x="446367" y="1005360"/>
                  <a:pt x="71336" y="314991"/>
                </a:cubicBezTo>
                <a:lnTo>
                  <a:pt x="0" y="190926"/>
                </a:lnTo>
                <a:lnTo>
                  <a:pt x="323889"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7" name="Freeform: Shape 66">
            <a:extLst>
              <a:ext uri="{FF2B5EF4-FFF2-40B4-BE49-F238E27FC236}">
                <a16:creationId xmlns="" xmlns:a16="http://schemas.microsoft.com/office/drawing/2014/main" id="{4BA6472C-4DD4-8AF9-5319-7BEDFCBBB46E}"/>
              </a:ext>
            </a:extLst>
          </p:cNvPr>
          <p:cNvSpPr/>
          <p:nvPr/>
        </p:nvSpPr>
        <p:spPr>
          <a:xfrm>
            <a:off x="847727" y="4277791"/>
            <a:ext cx="1005895" cy="2580210"/>
          </a:xfrm>
          <a:custGeom>
            <a:avLst/>
            <a:gdLst>
              <a:gd name="connsiteX0" fmla="*/ 678616 w 1005895"/>
              <a:gd name="connsiteY0" fmla="*/ 0 h 2580210"/>
              <a:gd name="connsiteX1" fmla="*/ 1005895 w 1005895"/>
              <a:gd name="connsiteY1" fmla="*/ 185027 h 2580210"/>
              <a:gd name="connsiteX2" fmla="*/ 964055 w 1005895"/>
              <a:gd name="connsiteY2" fmla="*/ 257793 h 2580210"/>
              <a:gd name="connsiteX3" fmla="*/ 375997 w 1005895"/>
              <a:gd name="connsiteY3" fmla="*/ 2580209 h 2580210"/>
              <a:gd name="connsiteX4" fmla="*/ 375997 w 1005895"/>
              <a:gd name="connsiteY4" fmla="*/ 2580210 h 2580210"/>
              <a:gd name="connsiteX5" fmla="*/ 0 w 1005895"/>
              <a:gd name="connsiteY5" fmla="*/ 2580210 h 2580210"/>
              <a:gd name="connsiteX6" fmla="*/ 633439 w 1005895"/>
              <a:gd name="connsiteY6" fmla="*/ 78571 h 2580210"/>
              <a:gd name="connsiteX7" fmla="*/ 678616 w 1005895"/>
              <a:gd name="connsiteY7" fmla="*/ 0 h 258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895" h="2580210">
                <a:moveTo>
                  <a:pt x="678616" y="0"/>
                </a:moveTo>
                <a:lnTo>
                  <a:pt x="1005895" y="185027"/>
                </a:lnTo>
                <a:lnTo>
                  <a:pt x="964055" y="257793"/>
                </a:lnTo>
                <a:cubicBezTo>
                  <a:pt x="589024" y="948162"/>
                  <a:pt x="375997" y="1739308"/>
                  <a:pt x="375997" y="2580209"/>
                </a:cubicBezTo>
                <a:lnTo>
                  <a:pt x="375997" y="2580210"/>
                </a:lnTo>
                <a:lnTo>
                  <a:pt x="0" y="2580210"/>
                </a:lnTo>
                <a:cubicBezTo>
                  <a:pt x="0" y="1674416"/>
                  <a:pt x="229466" y="822216"/>
                  <a:pt x="633439" y="78571"/>
                </a:cubicBezTo>
                <a:lnTo>
                  <a:pt x="678616"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1" name="Oval 30">
            <a:extLst>
              <a:ext uri="{FF2B5EF4-FFF2-40B4-BE49-F238E27FC236}">
                <a16:creationId xmlns="" xmlns:a16="http://schemas.microsoft.com/office/drawing/2014/main" id="{14FEAF7C-BE39-F348-A18B-7F5F045BE03E}"/>
              </a:ext>
            </a:extLst>
          </p:cNvPr>
          <p:cNvSpPr/>
          <p:nvPr/>
        </p:nvSpPr>
        <p:spPr>
          <a:xfrm>
            <a:off x="2758375" y="5766956"/>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D5DDD44C-0220-1451-5C7C-CDFAD82B811E}"/>
              </a:ext>
            </a:extLst>
          </p:cNvPr>
          <p:cNvSpPr/>
          <p:nvPr/>
        </p:nvSpPr>
        <p:spPr>
          <a:xfrm>
            <a:off x="3522830" y="4388724"/>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A07CD0A-622A-A0F8-C956-5D6726F470AA}"/>
              </a:ext>
            </a:extLst>
          </p:cNvPr>
          <p:cNvSpPr/>
          <p:nvPr/>
        </p:nvSpPr>
        <p:spPr>
          <a:xfrm>
            <a:off x="4912644" y="3521132"/>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ADF3A9F6-9519-679E-4074-B7BA1D61DD00}"/>
              </a:ext>
            </a:extLst>
          </p:cNvPr>
          <p:cNvSpPr/>
          <p:nvPr/>
        </p:nvSpPr>
        <p:spPr>
          <a:xfrm>
            <a:off x="6425634" y="3521132"/>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B85C5B7D-6F39-101F-98DB-5D0F65469097}"/>
              </a:ext>
            </a:extLst>
          </p:cNvPr>
          <p:cNvSpPr/>
          <p:nvPr/>
        </p:nvSpPr>
        <p:spPr>
          <a:xfrm>
            <a:off x="7694976" y="4368152"/>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47719548-03FB-AB94-D2DE-765D3664C49F}"/>
              </a:ext>
            </a:extLst>
          </p:cNvPr>
          <p:cNvSpPr/>
          <p:nvPr/>
        </p:nvSpPr>
        <p:spPr>
          <a:xfrm>
            <a:off x="8521673" y="5754373"/>
            <a:ext cx="858188" cy="858188"/>
          </a:xfrm>
          <a:prstGeom prst="ellipse">
            <a:avLst/>
          </a:prstGeom>
          <a:solidFill>
            <a:srgbClr val="231F20"/>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 xmlns:a16="http://schemas.microsoft.com/office/drawing/2014/main" id="{81F972E2-F2BD-C3E0-25FD-BEEE8C00D270}"/>
              </a:ext>
            </a:extLst>
          </p:cNvPr>
          <p:cNvSpPr txBox="1"/>
          <p:nvPr/>
        </p:nvSpPr>
        <p:spPr>
          <a:xfrm rot="17122341">
            <a:off x="421316" y="5263952"/>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Healthcare</a:t>
            </a:r>
          </a:p>
        </p:txBody>
      </p:sp>
      <p:sp>
        <p:nvSpPr>
          <p:cNvPr id="81" name="TextBox 80">
            <a:extLst>
              <a:ext uri="{FF2B5EF4-FFF2-40B4-BE49-F238E27FC236}">
                <a16:creationId xmlns="" xmlns:a16="http://schemas.microsoft.com/office/drawing/2014/main" id="{4135DBB3-0346-F803-2D21-8509677207E3}"/>
              </a:ext>
            </a:extLst>
          </p:cNvPr>
          <p:cNvSpPr txBox="1"/>
          <p:nvPr/>
        </p:nvSpPr>
        <p:spPr>
          <a:xfrm rot="18944086">
            <a:off x="1582803" y="3304367"/>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Sports</a:t>
            </a:r>
          </a:p>
        </p:txBody>
      </p:sp>
      <p:sp>
        <p:nvSpPr>
          <p:cNvPr id="82" name="TextBox 81">
            <a:extLst>
              <a:ext uri="{FF2B5EF4-FFF2-40B4-BE49-F238E27FC236}">
                <a16:creationId xmlns="" xmlns:a16="http://schemas.microsoft.com/office/drawing/2014/main" id="{1E69A1D3-1CF7-7F87-9F87-E4BAB8088550}"/>
              </a:ext>
            </a:extLst>
          </p:cNvPr>
          <p:cNvSpPr txBox="1"/>
          <p:nvPr/>
        </p:nvSpPr>
        <p:spPr>
          <a:xfrm rot="20530980">
            <a:off x="3702130" y="2005160"/>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Robotics</a:t>
            </a:r>
          </a:p>
        </p:txBody>
      </p:sp>
      <p:sp>
        <p:nvSpPr>
          <p:cNvPr id="83" name="TextBox 82">
            <a:extLst>
              <a:ext uri="{FF2B5EF4-FFF2-40B4-BE49-F238E27FC236}">
                <a16:creationId xmlns="" xmlns:a16="http://schemas.microsoft.com/office/drawing/2014/main" id="{F6FE4E4F-59ED-CBDE-DBFE-41B77C856BE4}"/>
              </a:ext>
            </a:extLst>
          </p:cNvPr>
          <p:cNvSpPr txBox="1"/>
          <p:nvPr/>
        </p:nvSpPr>
        <p:spPr>
          <a:xfrm rot="1100160">
            <a:off x="6320127" y="2033162"/>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Automotive</a:t>
            </a:r>
          </a:p>
        </p:txBody>
      </p:sp>
      <p:sp>
        <p:nvSpPr>
          <p:cNvPr id="84" name="TextBox 83">
            <a:extLst>
              <a:ext uri="{FF2B5EF4-FFF2-40B4-BE49-F238E27FC236}">
                <a16:creationId xmlns="" xmlns:a16="http://schemas.microsoft.com/office/drawing/2014/main" id="{80299A03-FD01-994D-3CBF-135DF320E3CA}"/>
              </a:ext>
            </a:extLst>
          </p:cNvPr>
          <p:cNvSpPr txBox="1"/>
          <p:nvPr/>
        </p:nvSpPr>
        <p:spPr>
          <a:xfrm rot="2722934">
            <a:off x="8382451" y="3271389"/>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Aerospace</a:t>
            </a:r>
          </a:p>
        </p:txBody>
      </p:sp>
      <p:sp>
        <p:nvSpPr>
          <p:cNvPr id="85" name="TextBox 84">
            <a:extLst>
              <a:ext uri="{FF2B5EF4-FFF2-40B4-BE49-F238E27FC236}">
                <a16:creationId xmlns="" xmlns:a16="http://schemas.microsoft.com/office/drawing/2014/main" id="{83C172B3-9275-7E78-A68A-9357B4B40AC9}"/>
              </a:ext>
            </a:extLst>
          </p:cNvPr>
          <p:cNvSpPr txBox="1"/>
          <p:nvPr/>
        </p:nvSpPr>
        <p:spPr>
          <a:xfrm rot="4601848">
            <a:off x="9614455" y="5292211"/>
            <a:ext cx="2175186" cy="461665"/>
          </a:xfrm>
          <a:prstGeom prst="rect">
            <a:avLst/>
          </a:prstGeom>
          <a:noFill/>
        </p:spPr>
        <p:txBody>
          <a:bodyPr wrap="square" rtlCol="0">
            <a:prstTxWarp prst="textArchUp">
              <a:avLst/>
            </a:prstTxWarp>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Industria</a:t>
            </a:r>
            <a:r>
              <a:rPr lang="en-US" sz="2400" b="1" dirty="0">
                <a:solidFill>
                  <a:schemeClr val="bg1"/>
                </a:solidFill>
                <a:latin typeface="Futura BdCn BT" panose="020B0706020204020204" pitchFamily="34" charset="0"/>
              </a:rPr>
              <a:t>l</a:t>
            </a:r>
          </a:p>
        </p:txBody>
      </p:sp>
      <p:sp>
        <p:nvSpPr>
          <p:cNvPr id="267" name="TextBox 266">
            <a:extLst>
              <a:ext uri="{FF2B5EF4-FFF2-40B4-BE49-F238E27FC236}">
                <a16:creationId xmlns="" xmlns:a16="http://schemas.microsoft.com/office/drawing/2014/main" id="{DA64147C-8BF9-7C81-F6F3-95F3775FC85B}"/>
              </a:ext>
            </a:extLst>
          </p:cNvPr>
          <p:cNvSpPr txBox="1"/>
          <p:nvPr/>
        </p:nvSpPr>
        <p:spPr>
          <a:xfrm rot="16800395">
            <a:off x="2076265" y="5843859"/>
            <a:ext cx="1633500" cy="473408"/>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Wearable health </a:t>
            </a:r>
          </a:p>
          <a:p>
            <a:pPr algn="ctr"/>
            <a:r>
              <a:rPr lang="en-US" dirty="0">
                <a:latin typeface="Times New Roman" panose="02020603050405020304" pitchFamily="18" charset="0"/>
                <a:cs typeface="Times New Roman" panose="02020603050405020304" pitchFamily="18" charset="0"/>
              </a:rPr>
              <a:t>Monitoring devices </a:t>
            </a:r>
          </a:p>
          <a:p>
            <a:pPr algn="ctr"/>
            <a:r>
              <a:rPr lang="en-US" dirty="0">
                <a:latin typeface="Times New Roman" panose="02020603050405020304" pitchFamily="18" charset="0"/>
                <a:cs typeface="Times New Roman" panose="02020603050405020304" pitchFamily="18" charset="0"/>
              </a:rPr>
              <a:t>like smart watches,</a:t>
            </a:r>
          </a:p>
          <a:p>
            <a:pPr algn="ctr"/>
            <a:r>
              <a:rPr lang="en-US" dirty="0">
                <a:latin typeface="Times New Roman" panose="02020603050405020304" pitchFamily="18" charset="0"/>
                <a:cs typeface="Times New Roman" panose="02020603050405020304" pitchFamily="18" charset="0"/>
              </a:rPr>
              <a:t>fitness trackers</a:t>
            </a:r>
          </a:p>
          <a:p>
            <a:pPr algn="ctr"/>
            <a:endParaRPr lang="en-US" dirty="0"/>
          </a:p>
        </p:txBody>
      </p:sp>
      <p:sp>
        <p:nvSpPr>
          <p:cNvPr id="268" name="TextBox 267">
            <a:extLst>
              <a:ext uri="{FF2B5EF4-FFF2-40B4-BE49-F238E27FC236}">
                <a16:creationId xmlns="" xmlns:a16="http://schemas.microsoft.com/office/drawing/2014/main" id="{F8FAE579-A159-D1D6-9903-0634ADEE7D45}"/>
              </a:ext>
            </a:extLst>
          </p:cNvPr>
          <p:cNvSpPr txBox="1"/>
          <p:nvPr/>
        </p:nvSpPr>
        <p:spPr>
          <a:xfrm rot="18542804">
            <a:off x="2809776" y="4312916"/>
            <a:ext cx="1723682" cy="495638"/>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In Sports Equipments</a:t>
            </a:r>
          </a:p>
          <a:p>
            <a:pPr algn="ctr"/>
            <a:r>
              <a:rPr lang="en-US" dirty="0">
                <a:latin typeface="Times New Roman" panose="02020603050405020304" pitchFamily="18" charset="0"/>
                <a:cs typeface="Times New Roman" panose="02020603050405020304" pitchFamily="18" charset="0"/>
              </a:rPr>
              <a:t>to monitor impact </a:t>
            </a:r>
          </a:p>
          <a:p>
            <a:pPr algn="ctr"/>
            <a:r>
              <a:rPr lang="en-US" dirty="0">
                <a:latin typeface="Times New Roman" panose="02020603050405020304" pitchFamily="18" charset="0"/>
                <a:cs typeface="Times New Roman" panose="02020603050405020304" pitchFamily="18" charset="0"/>
              </a:rPr>
              <a:t>forces and prevent</a:t>
            </a:r>
          </a:p>
          <a:p>
            <a:pPr algn="ctr"/>
            <a:r>
              <a:rPr lang="en-US" dirty="0">
                <a:latin typeface="Times New Roman" panose="02020603050405020304" pitchFamily="18" charset="0"/>
                <a:cs typeface="Times New Roman" panose="02020603050405020304" pitchFamily="18" charset="0"/>
              </a:rPr>
              <a:t>injuries</a:t>
            </a:r>
          </a:p>
        </p:txBody>
      </p:sp>
      <p:sp>
        <p:nvSpPr>
          <p:cNvPr id="269" name="TextBox 268">
            <a:extLst>
              <a:ext uri="{FF2B5EF4-FFF2-40B4-BE49-F238E27FC236}">
                <a16:creationId xmlns="" xmlns:a16="http://schemas.microsoft.com/office/drawing/2014/main" id="{036DC53D-EC79-C2EF-BC02-07E7830EA81F}"/>
              </a:ext>
            </a:extLst>
          </p:cNvPr>
          <p:cNvSpPr txBox="1"/>
          <p:nvPr/>
        </p:nvSpPr>
        <p:spPr>
          <a:xfrm rot="20652189">
            <a:off x="4389504" y="3312041"/>
            <a:ext cx="1597726" cy="346698"/>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Detect changes in </a:t>
            </a:r>
          </a:p>
          <a:p>
            <a:pPr algn="ctr"/>
            <a:r>
              <a:rPr lang="en-US" dirty="0">
                <a:latin typeface="Times New Roman" panose="02020603050405020304" pitchFamily="18" charset="0"/>
                <a:cs typeface="Times New Roman" panose="02020603050405020304" pitchFamily="18" charset="0"/>
              </a:rPr>
              <a:t>forces and pressure</a:t>
            </a:r>
          </a:p>
          <a:p>
            <a:pPr algn="ctr"/>
            <a:r>
              <a:rPr lang="en-US" dirty="0">
                <a:latin typeface="Times New Roman" panose="02020603050405020304" pitchFamily="18" charset="0"/>
                <a:cs typeface="Times New Roman" panose="02020603050405020304" pitchFamily="18" charset="0"/>
              </a:rPr>
              <a:t>Allowing to adjust</a:t>
            </a:r>
          </a:p>
          <a:p>
            <a:pPr algn="ctr"/>
            <a:r>
              <a:rPr lang="en-US" dirty="0">
                <a:latin typeface="Times New Roman" panose="02020603050405020304" pitchFamily="18" charset="0"/>
                <a:cs typeface="Times New Roman" panose="02020603050405020304" pitchFamily="18" charset="0"/>
              </a:rPr>
              <a:t>Grip and touch</a:t>
            </a:r>
          </a:p>
        </p:txBody>
      </p:sp>
      <p:sp>
        <p:nvSpPr>
          <p:cNvPr id="270" name="TextBox 269">
            <a:extLst>
              <a:ext uri="{FF2B5EF4-FFF2-40B4-BE49-F238E27FC236}">
                <a16:creationId xmlns="" xmlns:a16="http://schemas.microsoft.com/office/drawing/2014/main" id="{EB2DB600-A30F-1AC5-9514-F23265E07522}"/>
              </a:ext>
            </a:extLst>
          </p:cNvPr>
          <p:cNvSpPr txBox="1"/>
          <p:nvPr/>
        </p:nvSpPr>
        <p:spPr>
          <a:xfrm rot="931941">
            <a:off x="6189079" y="3219832"/>
            <a:ext cx="1644327" cy="394856"/>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Improve safety</a:t>
            </a:r>
          </a:p>
          <a:p>
            <a:pPr algn="ctr"/>
            <a:r>
              <a:rPr lang="en-US" dirty="0">
                <a:latin typeface="Times New Roman" panose="02020603050405020304" pitchFamily="18" charset="0"/>
                <a:cs typeface="Times New Roman" panose="02020603050405020304" pitchFamily="18" charset="0"/>
              </a:rPr>
              <a:t>features that are </a:t>
            </a:r>
          </a:p>
          <a:p>
            <a:pPr algn="ctr"/>
            <a:r>
              <a:rPr lang="en-US" dirty="0">
                <a:latin typeface="Times New Roman" panose="02020603050405020304" pitchFamily="18" charset="0"/>
                <a:cs typeface="Times New Roman" panose="02020603050405020304" pitchFamily="18" charset="0"/>
              </a:rPr>
              <a:t>triggered by changes</a:t>
            </a:r>
          </a:p>
          <a:p>
            <a:pPr algn="ctr"/>
            <a:r>
              <a:rPr lang="en-US" dirty="0">
                <a:latin typeface="Times New Roman" panose="02020603050405020304" pitchFamily="18" charset="0"/>
                <a:cs typeface="Times New Roman" panose="02020603050405020304" pitchFamily="18" charset="0"/>
              </a:rPr>
              <a:t> in pressure</a:t>
            </a:r>
          </a:p>
        </p:txBody>
      </p:sp>
      <p:sp>
        <p:nvSpPr>
          <p:cNvPr id="271" name="TextBox 270">
            <a:extLst>
              <a:ext uri="{FF2B5EF4-FFF2-40B4-BE49-F238E27FC236}">
                <a16:creationId xmlns="" xmlns:a16="http://schemas.microsoft.com/office/drawing/2014/main" id="{4691B50E-566B-88BE-2C6A-C99A0D9AE36B}"/>
              </a:ext>
            </a:extLst>
          </p:cNvPr>
          <p:cNvSpPr txBox="1"/>
          <p:nvPr/>
        </p:nvSpPr>
        <p:spPr>
          <a:xfrm rot="2690766">
            <a:off x="7804330" y="4199137"/>
            <a:ext cx="1549240" cy="403401"/>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In aircrafts, to</a:t>
            </a:r>
          </a:p>
          <a:p>
            <a:pPr algn="ctr"/>
            <a:r>
              <a:rPr lang="en-US" dirty="0">
                <a:latin typeface="Times New Roman" panose="02020603050405020304" pitchFamily="18" charset="0"/>
                <a:cs typeface="Times New Roman" panose="02020603050405020304" pitchFamily="18" charset="0"/>
              </a:rPr>
              <a:t>detect and monitor</a:t>
            </a:r>
          </a:p>
          <a:p>
            <a:pPr algn="ctr"/>
            <a:r>
              <a:rPr lang="en-US" dirty="0">
                <a:latin typeface="Times New Roman" panose="02020603050405020304" pitchFamily="18" charset="0"/>
                <a:cs typeface="Times New Roman" panose="02020603050405020304" pitchFamily="18" charset="0"/>
              </a:rPr>
              <a:t>Structural </a:t>
            </a:r>
          </a:p>
          <a:p>
            <a:pPr algn="ctr"/>
            <a:r>
              <a:rPr lang="en-US" dirty="0">
                <a:latin typeface="Times New Roman" panose="02020603050405020304" pitchFamily="18" charset="0"/>
                <a:cs typeface="Times New Roman" panose="02020603050405020304" pitchFamily="18" charset="0"/>
              </a:rPr>
              <a:t>changes over time</a:t>
            </a:r>
          </a:p>
        </p:txBody>
      </p:sp>
      <p:sp>
        <p:nvSpPr>
          <p:cNvPr id="272" name="TextBox 271">
            <a:extLst>
              <a:ext uri="{FF2B5EF4-FFF2-40B4-BE49-F238E27FC236}">
                <a16:creationId xmlns="" xmlns:a16="http://schemas.microsoft.com/office/drawing/2014/main" id="{379200B9-8918-CED7-B793-BE51F6889E4B}"/>
              </a:ext>
            </a:extLst>
          </p:cNvPr>
          <p:cNvSpPr txBox="1"/>
          <p:nvPr/>
        </p:nvSpPr>
        <p:spPr>
          <a:xfrm rot="4405596">
            <a:off x="8630965" y="5911055"/>
            <a:ext cx="1687399" cy="396252"/>
          </a:xfrm>
          <a:prstGeom prst="rect">
            <a:avLst/>
          </a:prstGeom>
          <a:noFill/>
        </p:spPr>
        <p:txBody>
          <a:bodyPr wrap="square" rtlCol="0">
            <a:prstTxWarp prst="textArchUp">
              <a:avLst/>
            </a:prstTxWarp>
            <a:spAutoFit/>
          </a:bodyPr>
          <a:lstStyle/>
          <a:p>
            <a:pPr algn="ctr"/>
            <a:r>
              <a:rPr lang="en-US" dirty="0">
                <a:latin typeface="Times New Roman" panose="02020603050405020304" pitchFamily="18" charset="0"/>
                <a:cs typeface="Times New Roman" panose="02020603050405020304" pitchFamily="18" charset="0"/>
              </a:rPr>
              <a:t>To monitor </a:t>
            </a:r>
          </a:p>
          <a:p>
            <a:pPr algn="ctr"/>
            <a:r>
              <a:rPr lang="en-US" dirty="0">
                <a:latin typeface="Times New Roman" panose="02020603050405020304" pitchFamily="18" charset="0"/>
                <a:cs typeface="Times New Roman" panose="02020603050405020304" pitchFamily="18" charset="0"/>
              </a:rPr>
              <a:t>performance and</a:t>
            </a:r>
          </a:p>
          <a:p>
            <a:pPr algn="ctr"/>
            <a:r>
              <a:rPr lang="en-US" dirty="0">
                <a:latin typeface="Times New Roman" panose="02020603050405020304" pitchFamily="18" charset="0"/>
                <a:cs typeface="Times New Roman" panose="02020603050405020304" pitchFamily="18" charset="0"/>
              </a:rPr>
              <a:t>malfunction of </a:t>
            </a:r>
          </a:p>
          <a:p>
            <a:pPr algn="ctr"/>
            <a:r>
              <a:rPr lang="en-US" dirty="0">
                <a:latin typeface="Times New Roman" panose="02020603050405020304" pitchFamily="18" charset="0"/>
                <a:cs typeface="Times New Roman" panose="02020603050405020304" pitchFamily="18" charset="0"/>
              </a:rPr>
              <a:t>machineries</a:t>
            </a:r>
          </a:p>
        </p:txBody>
      </p:sp>
      <p:sp>
        <p:nvSpPr>
          <p:cNvPr id="2" name="TextBox 1"/>
          <p:cNvSpPr txBox="1"/>
          <p:nvPr/>
        </p:nvSpPr>
        <p:spPr>
          <a:xfrm>
            <a:off x="4502466" y="4691902"/>
            <a:ext cx="3228770" cy="1754326"/>
          </a:xfrm>
          <a:prstGeom prst="rect">
            <a:avLst/>
          </a:prstGeom>
          <a:noFill/>
        </p:spPr>
        <p:txBody>
          <a:bodyPr wrap="square" rtlCol="0">
            <a:spAutoFit/>
          </a:bodyPr>
          <a:lstStyle/>
          <a:p>
            <a:pPr algn="ctr"/>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PROMISING</a:t>
            </a:r>
          </a:p>
          <a:p>
            <a:pPr algn="ctr"/>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APPLICATION FIELDS</a:t>
            </a:r>
          </a:p>
        </p:txBody>
      </p:sp>
      <p:pic>
        <p:nvPicPr>
          <p:cNvPr id="1026" name="Picture 2" descr="Highly Sensitive Wearable Strain Sensor Uses Light for Detection | Medgadg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5951" y="5797920"/>
            <a:ext cx="1070299" cy="7843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great ways how sensors are positively transforming sports"/>
          <p:cNvPicPr>
            <a:picLocks noChangeAspect="1" noChangeArrowheads="1"/>
          </p:cNvPicPr>
          <p:nvPr/>
        </p:nvPicPr>
        <p:blipFill rotWithShape="1">
          <a:blip r:embed="rId3">
            <a:extLst>
              <a:ext uri="{28A0092B-C50C-407E-A947-70E740481C1C}">
                <a14:useLocalDpi xmlns:a14="http://schemas.microsoft.com/office/drawing/2010/main" val="0"/>
              </a:ext>
            </a:extLst>
          </a:blip>
          <a:srcRect l="-2609" t="1125" r="2609" b="-1125"/>
          <a:stretch/>
        </p:blipFill>
        <p:spPr bwMode="auto">
          <a:xfrm>
            <a:off x="3537257" y="4424160"/>
            <a:ext cx="1095264" cy="8465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ot Force Torque Sensor - How does it wo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748" y="3561515"/>
            <a:ext cx="944039" cy="8673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gh-performance sensors for the aerospace industry - Scai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3441" y="4390880"/>
            <a:ext cx="953164" cy="8798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tact sensor uses sound to detect low-speed impacts | Fierce Electron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653" y="3561514"/>
            <a:ext cx="817169" cy="7803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ssure Sensors: Types, Use Cases, and Defini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9856" y="5766956"/>
            <a:ext cx="1010005" cy="815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2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9280026" y="-27953"/>
            <a:ext cx="2862370" cy="7281670"/>
            <a:chOff x="7262541" y="-27953"/>
            <a:chExt cx="2862370" cy="7281670"/>
          </a:xfrm>
        </p:grpSpPr>
        <p:sp>
          <p:nvSpPr>
            <p:cNvPr id="85" name="Google Shape;85;p1"/>
            <p:cNvSpPr/>
            <p:nvPr/>
          </p:nvSpPr>
          <p:spPr>
            <a:xfrm>
              <a:off x="7262541" y="2836025"/>
              <a:ext cx="2862370" cy="4417692"/>
            </a:xfrm>
            <a:custGeom>
              <a:avLst/>
              <a:gdLst/>
              <a:ahLst/>
              <a:cxnLst/>
              <a:rect l="l" t="t" r="r" b="b"/>
              <a:pathLst>
                <a:path w="2862370" h="4417692" extrusionOk="0">
                  <a:moveTo>
                    <a:pt x="682171" y="917457"/>
                  </a:moveTo>
                  <a:lnTo>
                    <a:pt x="2172559" y="0"/>
                  </a:lnTo>
                  <a:lnTo>
                    <a:pt x="2862370" y="4417692"/>
                  </a:lnTo>
                  <a:lnTo>
                    <a:pt x="0" y="3646143"/>
                  </a:lnTo>
                  <a:lnTo>
                    <a:pt x="682171" y="917457"/>
                  </a:lnTo>
                  <a:close/>
                </a:path>
              </a:pathLst>
            </a:cu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6" name="Google Shape;86;p1"/>
            <p:cNvGrpSpPr/>
            <p:nvPr/>
          </p:nvGrpSpPr>
          <p:grpSpPr>
            <a:xfrm>
              <a:off x="7485131" y="-27953"/>
              <a:ext cx="1689882" cy="6152982"/>
              <a:chOff x="7485131" y="-27953"/>
              <a:chExt cx="1689882" cy="6152982"/>
            </a:xfrm>
          </p:grpSpPr>
          <p:sp>
            <p:nvSpPr>
              <p:cNvPr id="87" name="Google Shape;87;p1"/>
              <p:cNvSpPr/>
              <p:nvPr/>
            </p:nvSpPr>
            <p:spPr>
              <a:xfrm>
                <a:off x="8152516" y="1511275"/>
                <a:ext cx="859425" cy="1600782"/>
              </a:xfrm>
              <a:prstGeom prst="ellipse">
                <a:avLst/>
              </a:prstGeom>
              <a:solidFill>
                <a:schemeClr val="dk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rot="267125">
                <a:off x="8428377" y="-27953"/>
                <a:ext cx="16042" cy="1748590"/>
              </a:xfrm>
              <a:custGeom>
                <a:avLst/>
                <a:gdLst/>
                <a:ahLst/>
                <a:cxnLst/>
                <a:rect l="l" t="t" r="r" b="b"/>
                <a:pathLst>
                  <a:path w="16042" h="1748590" extrusionOk="0">
                    <a:moveTo>
                      <a:pt x="0" y="1748590"/>
                    </a:moveTo>
                    <a:lnTo>
                      <a:pt x="16042" y="0"/>
                    </a:lnTo>
                  </a:path>
                </a:pathLst>
              </a:custGeom>
              <a:noFill/>
              <a:ln w="60325" cap="flat" cmpd="sng">
                <a:solidFill>
                  <a:schemeClr val="dk1">
                    <a:alpha val="15686"/>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a:off x="7520384" y="3004457"/>
                <a:ext cx="1654629" cy="31205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7520383" y="2394855"/>
                <a:ext cx="1654629" cy="609601"/>
              </a:xfrm>
              <a:prstGeom prst="rect">
                <a:avLst/>
              </a:prstGeom>
              <a:solidFill>
                <a:srgbClr val="30BF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flipH="1">
                <a:off x="7865311" y="2258510"/>
                <a:ext cx="964772" cy="399570"/>
              </a:xfrm>
              <a:custGeom>
                <a:avLst/>
                <a:gdLst/>
                <a:ahLst/>
                <a:cxnLst/>
                <a:rect l="l" t="t" r="r" b="b"/>
                <a:pathLst>
                  <a:path w="2104572" h="1117600" extrusionOk="0">
                    <a:moveTo>
                      <a:pt x="1976361" y="0"/>
                    </a:moveTo>
                    <a:lnTo>
                      <a:pt x="128211" y="0"/>
                    </a:lnTo>
                    <a:cubicBezTo>
                      <a:pt x="57402" y="0"/>
                      <a:pt x="0" y="57402"/>
                      <a:pt x="0" y="128211"/>
                    </a:cubicBezTo>
                    <a:lnTo>
                      <a:pt x="0" y="989389"/>
                    </a:lnTo>
                    <a:cubicBezTo>
                      <a:pt x="0" y="1060198"/>
                      <a:pt x="57402" y="1117600"/>
                      <a:pt x="128211" y="1117600"/>
                    </a:cubicBezTo>
                    <a:lnTo>
                      <a:pt x="500743" y="1117600"/>
                    </a:lnTo>
                    <a:lnTo>
                      <a:pt x="500743" y="776514"/>
                    </a:lnTo>
                    <a:lnTo>
                      <a:pt x="768740" y="1117600"/>
                    </a:lnTo>
                    <a:lnTo>
                      <a:pt x="1372119" y="1117600"/>
                    </a:lnTo>
                    <a:lnTo>
                      <a:pt x="1640115" y="776514"/>
                    </a:lnTo>
                    <a:lnTo>
                      <a:pt x="1640115" y="1117600"/>
                    </a:lnTo>
                    <a:lnTo>
                      <a:pt x="1976361" y="1117600"/>
                    </a:lnTo>
                    <a:cubicBezTo>
                      <a:pt x="2047170" y="1117600"/>
                      <a:pt x="2104572" y="1060198"/>
                      <a:pt x="2104572" y="989389"/>
                    </a:cubicBezTo>
                    <a:lnTo>
                      <a:pt x="2104572" y="128211"/>
                    </a:lnTo>
                    <a:cubicBezTo>
                      <a:pt x="2104572" y="57402"/>
                      <a:pt x="2047170" y="0"/>
                      <a:pt x="1976361" y="0"/>
                    </a:cubicBezTo>
                    <a:close/>
                  </a:path>
                </a:pathLst>
              </a:custGeom>
              <a:gradFill>
                <a:gsLst>
                  <a:gs pos="0">
                    <a:schemeClr val="dk1"/>
                  </a:gs>
                  <a:gs pos="16000">
                    <a:srgbClr val="262626"/>
                  </a:gs>
                  <a:gs pos="86000">
                    <a:srgbClr val="595959"/>
                  </a:gs>
                  <a:gs pos="89000">
                    <a:schemeClr val="dk1"/>
                  </a:gs>
                  <a:gs pos="95575">
                    <a:srgbClr val="7F7F7F"/>
                  </a:gs>
                  <a:gs pos="100000">
                    <a:srgbClr val="7F7F7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094550" y="1756228"/>
                <a:ext cx="499463" cy="835257"/>
              </a:xfrm>
              <a:custGeom>
                <a:avLst/>
                <a:gdLst/>
                <a:ahLst/>
                <a:cxnLst/>
                <a:rect l="l" t="t" r="r" b="b"/>
                <a:pathLst>
                  <a:path w="499463" h="835257" extrusionOk="0">
                    <a:moveTo>
                      <a:pt x="0" y="819889"/>
                    </a:moveTo>
                    <a:lnTo>
                      <a:pt x="115261" y="235902"/>
                    </a:lnTo>
                    <a:cubicBezTo>
                      <a:pt x="12742" y="12224"/>
                      <a:pt x="227259" y="-14559"/>
                      <a:pt x="238205" y="5381"/>
                    </a:cubicBezTo>
                    <a:cubicBezTo>
                      <a:pt x="394438" y="-24570"/>
                      <a:pt x="430531" y="129027"/>
                      <a:pt x="376518" y="235902"/>
                    </a:cubicBezTo>
                    <a:lnTo>
                      <a:pt x="499463" y="835257"/>
                    </a:lnTo>
                  </a:path>
                </a:pathLst>
              </a:custGeom>
              <a:noFill/>
              <a:ln w="412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a:off x="8336241" y="-12986"/>
                <a:ext cx="16042" cy="1783080"/>
              </a:xfrm>
              <a:custGeom>
                <a:avLst/>
                <a:gdLst/>
                <a:ahLst/>
                <a:cxnLst/>
                <a:rect l="l" t="t" r="r" b="b"/>
                <a:pathLst>
                  <a:path w="16042" h="1748590" extrusionOk="0">
                    <a:moveTo>
                      <a:pt x="0" y="1748590"/>
                    </a:moveTo>
                    <a:lnTo>
                      <a:pt x="16042" y="0"/>
                    </a:lnTo>
                  </a:path>
                </a:pathLst>
              </a:custGeom>
              <a:noFill/>
              <a:ln w="603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p:nvPr/>
            </p:nvSpPr>
            <p:spPr>
              <a:xfrm>
                <a:off x="7785169" y="3268321"/>
                <a:ext cx="104491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rgbClr val="00B050"/>
                    </a:solidFill>
                    <a:latin typeface="Helvetica Neue"/>
                    <a:ea typeface="Helvetica Neue"/>
                    <a:cs typeface="Helvetica Neue"/>
                    <a:sym typeface="Helvetica Neue"/>
                  </a:rPr>
                  <a:t>04</a:t>
                </a:r>
                <a:endParaRPr dirty="0">
                  <a:solidFill>
                    <a:srgbClr val="00B050"/>
                  </a:solidFill>
                </a:endParaRPr>
              </a:p>
            </p:txBody>
          </p:sp>
          <p:sp>
            <p:nvSpPr>
              <p:cNvPr id="95" name="Google Shape;95;p1"/>
              <p:cNvSpPr txBox="1"/>
              <p:nvPr/>
            </p:nvSpPr>
            <p:spPr>
              <a:xfrm>
                <a:off x="7485131" y="4036383"/>
                <a:ext cx="1654629"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00B050"/>
                    </a:solidFill>
                    <a:latin typeface="Helvetica Neue"/>
                    <a:sym typeface="Helvetica Neue"/>
                  </a:rPr>
                  <a:t>MXENE</a:t>
                </a:r>
                <a:endParaRPr dirty="0">
                  <a:solidFill>
                    <a:srgbClr val="00B050"/>
                  </a:solidFill>
                </a:endParaRPr>
              </a:p>
            </p:txBody>
          </p:sp>
          <p:sp>
            <p:nvSpPr>
              <p:cNvPr id="96" name="Google Shape;96;p1"/>
              <p:cNvSpPr txBox="1"/>
              <p:nvPr/>
            </p:nvSpPr>
            <p:spPr>
              <a:xfrm>
                <a:off x="7520383" y="4518083"/>
                <a:ext cx="1619377"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dirty="0" err="1">
                    <a:solidFill>
                      <a:srgbClr val="7F7F7F"/>
                    </a:solidFill>
                    <a:latin typeface="Times New Roman" panose="02020603050405020304" pitchFamily="18" charset="0"/>
                    <a:ea typeface="Calibri"/>
                    <a:cs typeface="Times New Roman" panose="02020603050405020304" pitchFamily="18" charset="0"/>
                    <a:sym typeface="Calibri"/>
                  </a:rPr>
                  <a:t>Aritech</a:t>
                </a:r>
                <a:r>
                  <a:rPr lang="en-US" sz="1200" b="0" i="0" u="none" strike="noStrike" cap="none" dirty="0">
                    <a:solidFill>
                      <a:srgbClr val="7F7F7F"/>
                    </a:solidFill>
                    <a:latin typeface="Times New Roman" panose="02020603050405020304" pitchFamily="18" charset="0"/>
                    <a:ea typeface="Calibri"/>
                    <a:cs typeface="Times New Roman" panose="02020603050405020304" pitchFamily="18" charset="0"/>
                    <a:sym typeface="Calibri"/>
                  </a:rPr>
                  <a:t> </a:t>
                </a:r>
                <a:r>
                  <a:rPr lang="en-US" sz="1200" b="0" i="0" u="none" strike="noStrike" cap="none" dirty="0" err="1">
                    <a:solidFill>
                      <a:srgbClr val="7F7F7F"/>
                    </a:solidFill>
                    <a:latin typeface="Times New Roman" panose="02020603050405020304" pitchFamily="18" charset="0"/>
                    <a:ea typeface="Calibri"/>
                    <a:cs typeface="Times New Roman" panose="02020603050405020304" pitchFamily="18" charset="0"/>
                    <a:sym typeface="Calibri"/>
                  </a:rPr>
                  <a:t>Chemazone</a:t>
                </a:r>
                <a:r>
                  <a:rPr lang="en-US" sz="1200" b="0" i="0" u="none" strike="noStrike" cap="none" dirty="0">
                    <a:solidFill>
                      <a:srgbClr val="7F7F7F"/>
                    </a:solidFill>
                    <a:latin typeface="Times New Roman" panose="02020603050405020304" pitchFamily="18" charset="0"/>
                    <a:ea typeface="Calibri"/>
                    <a:cs typeface="Times New Roman" panose="02020603050405020304" pitchFamily="18" charset="0"/>
                    <a:sym typeface="Calibri"/>
                  </a:rPr>
                  <a:t> Private Limited. </a:t>
                </a:r>
                <a:endParaRPr sz="1200" dirty="0">
                  <a:latin typeface="Times New Roman" panose="02020603050405020304" pitchFamily="18" charset="0"/>
                  <a:cs typeface="Times New Roman" panose="02020603050405020304" pitchFamily="18" charset="0"/>
                </a:endParaRPr>
              </a:p>
            </p:txBody>
          </p:sp>
          <p:pic>
            <p:nvPicPr>
              <p:cNvPr id="97" name="Google Shape;97;p1" descr="Bullseye"/>
              <p:cNvPicPr preferRelativeResize="0"/>
              <p:nvPr/>
            </p:nvPicPr>
            <p:blipFill rotWithShape="1">
              <a:blip r:embed="rId4">
                <a:alphaModFix/>
              </a:blip>
              <a:srcRect/>
              <a:stretch/>
            </p:blipFill>
            <p:spPr>
              <a:xfrm>
                <a:off x="8107641" y="5569190"/>
                <a:ext cx="548640" cy="548640"/>
              </a:xfrm>
              <a:prstGeom prst="rect">
                <a:avLst/>
              </a:prstGeom>
              <a:noFill/>
              <a:ln>
                <a:noFill/>
              </a:ln>
            </p:spPr>
          </p:pic>
        </p:grpSp>
      </p:grpSp>
      <p:grpSp>
        <p:nvGrpSpPr>
          <p:cNvPr id="98" name="Google Shape;98;p1"/>
          <p:cNvGrpSpPr/>
          <p:nvPr/>
        </p:nvGrpSpPr>
        <p:grpSpPr>
          <a:xfrm>
            <a:off x="6351030" y="-27953"/>
            <a:ext cx="2862384" cy="7281670"/>
            <a:chOff x="4951342" y="-27953"/>
            <a:chExt cx="2862384" cy="7281670"/>
          </a:xfrm>
        </p:grpSpPr>
        <p:sp>
          <p:nvSpPr>
            <p:cNvPr id="99" name="Google Shape;99;p1"/>
            <p:cNvSpPr/>
            <p:nvPr/>
          </p:nvSpPr>
          <p:spPr>
            <a:xfrm>
              <a:off x="5850640" y="1521608"/>
              <a:ext cx="859425" cy="1600782"/>
            </a:xfrm>
            <a:prstGeom prst="ellipse">
              <a:avLst/>
            </a:prstGeom>
            <a:solidFill>
              <a:schemeClr val="dk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p:nvPr/>
          </p:nvSpPr>
          <p:spPr>
            <a:xfrm rot="267125">
              <a:off x="6117192" y="-27953"/>
              <a:ext cx="16042" cy="1748590"/>
            </a:xfrm>
            <a:custGeom>
              <a:avLst/>
              <a:gdLst/>
              <a:ahLst/>
              <a:cxnLst/>
              <a:rect l="l" t="t" r="r" b="b"/>
              <a:pathLst>
                <a:path w="16042" h="1748590" extrusionOk="0">
                  <a:moveTo>
                    <a:pt x="0" y="1748590"/>
                  </a:moveTo>
                  <a:lnTo>
                    <a:pt x="16042" y="0"/>
                  </a:lnTo>
                </a:path>
              </a:pathLst>
            </a:custGeom>
            <a:noFill/>
            <a:ln w="60325" cap="flat" cmpd="sng">
              <a:solidFill>
                <a:schemeClr val="dk1">
                  <a:alpha val="15686"/>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p:cNvSpPr/>
            <p:nvPr/>
          </p:nvSpPr>
          <p:spPr>
            <a:xfrm>
              <a:off x="4951356" y="2836025"/>
              <a:ext cx="2862370" cy="4417692"/>
            </a:xfrm>
            <a:custGeom>
              <a:avLst/>
              <a:gdLst/>
              <a:ahLst/>
              <a:cxnLst/>
              <a:rect l="l" t="t" r="r" b="b"/>
              <a:pathLst>
                <a:path w="2862370" h="4417692" extrusionOk="0">
                  <a:moveTo>
                    <a:pt x="682171" y="917457"/>
                  </a:moveTo>
                  <a:lnTo>
                    <a:pt x="2172559" y="0"/>
                  </a:lnTo>
                  <a:lnTo>
                    <a:pt x="2862370" y="4417692"/>
                  </a:lnTo>
                  <a:lnTo>
                    <a:pt x="0" y="3646143"/>
                  </a:lnTo>
                  <a:lnTo>
                    <a:pt x="682171" y="917457"/>
                  </a:lnTo>
                  <a:close/>
                </a:path>
              </a:pathLst>
            </a:cu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
            <p:cNvSpPr/>
            <p:nvPr/>
          </p:nvSpPr>
          <p:spPr>
            <a:xfrm>
              <a:off x="5209199" y="3004457"/>
              <a:ext cx="1654629" cy="31205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p:nvPr/>
          </p:nvSpPr>
          <p:spPr>
            <a:xfrm>
              <a:off x="5209198" y="2394855"/>
              <a:ext cx="1654629" cy="609601"/>
            </a:xfrm>
            <a:prstGeom prst="rect">
              <a:avLst/>
            </a:prstGeom>
            <a:solidFill>
              <a:srgbClr val="FF66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1"/>
            <p:cNvSpPr/>
            <p:nvPr/>
          </p:nvSpPr>
          <p:spPr>
            <a:xfrm flipH="1">
              <a:off x="5554126" y="2258510"/>
              <a:ext cx="964772" cy="399570"/>
            </a:xfrm>
            <a:custGeom>
              <a:avLst/>
              <a:gdLst/>
              <a:ahLst/>
              <a:cxnLst/>
              <a:rect l="l" t="t" r="r" b="b"/>
              <a:pathLst>
                <a:path w="2104572" h="1117600" extrusionOk="0">
                  <a:moveTo>
                    <a:pt x="1976361" y="0"/>
                  </a:moveTo>
                  <a:lnTo>
                    <a:pt x="128211" y="0"/>
                  </a:lnTo>
                  <a:cubicBezTo>
                    <a:pt x="57402" y="0"/>
                    <a:pt x="0" y="57402"/>
                    <a:pt x="0" y="128211"/>
                  </a:cubicBezTo>
                  <a:lnTo>
                    <a:pt x="0" y="989389"/>
                  </a:lnTo>
                  <a:cubicBezTo>
                    <a:pt x="0" y="1060198"/>
                    <a:pt x="57402" y="1117600"/>
                    <a:pt x="128211" y="1117600"/>
                  </a:cubicBezTo>
                  <a:lnTo>
                    <a:pt x="500743" y="1117600"/>
                  </a:lnTo>
                  <a:lnTo>
                    <a:pt x="500743" y="776514"/>
                  </a:lnTo>
                  <a:lnTo>
                    <a:pt x="768740" y="1117600"/>
                  </a:lnTo>
                  <a:lnTo>
                    <a:pt x="1372119" y="1117600"/>
                  </a:lnTo>
                  <a:lnTo>
                    <a:pt x="1640115" y="776514"/>
                  </a:lnTo>
                  <a:lnTo>
                    <a:pt x="1640115" y="1117600"/>
                  </a:lnTo>
                  <a:lnTo>
                    <a:pt x="1976361" y="1117600"/>
                  </a:lnTo>
                  <a:cubicBezTo>
                    <a:pt x="2047170" y="1117600"/>
                    <a:pt x="2104572" y="1060198"/>
                    <a:pt x="2104572" y="989389"/>
                  </a:cubicBezTo>
                  <a:lnTo>
                    <a:pt x="2104572" y="128211"/>
                  </a:lnTo>
                  <a:cubicBezTo>
                    <a:pt x="2104572" y="57402"/>
                    <a:pt x="2047170" y="0"/>
                    <a:pt x="1976361" y="0"/>
                  </a:cubicBezTo>
                  <a:close/>
                </a:path>
              </a:pathLst>
            </a:custGeom>
            <a:gradFill>
              <a:gsLst>
                <a:gs pos="0">
                  <a:schemeClr val="dk1"/>
                </a:gs>
                <a:gs pos="16000">
                  <a:srgbClr val="262626"/>
                </a:gs>
                <a:gs pos="86000">
                  <a:srgbClr val="595959"/>
                </a:gs>
                <a:gs pos="89000">
                  <a:schemeClr val="dk1"/>
                </a:gs>
                <a:gs pos="95575">
                  <a:srgbClr val="7F7F7F"/>
                </a:gs>
                <a:gs pos="100000">
                  <a:srgbClr val="7F7F7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
            <p:cNvSpPr/>
            <p:nvPr/>
          </p:nvSpPr>
          <p:spPr>
            <a:xfrm>
              <a:off x="5783365" y="1756228"/>
              <a:ext cx="499463" cy="835257"/>
            </a:xfrm>
            <a:custGeom>
              <a:avLst/>
              <a:gdLst/>
              <a:ahLst/>
              <a:cxnLst/>
              <a:rect l="l" t="t" r="r" b="b"/>
              <a:pathLst>
                <a:path w="499463" h="835257" extrusionOk="0">
                  <a:moveTo>
                    <a:pt x="0" y="819889"/>
                  </a:moveTo>
                  <a:lnTo>
                    <a:pt x="115261" y="235902"/>
                  </a:lnTo>
                  <a:cubicBezTo>
                    <a:pt x="12742" y="12224"/>
                    <a:pt x="227259" y="-14559"/>
                    <a:pt x="238205" y="5381"/>
                  </a:cubicBezTo>
                  <a:cubicBezTo>
                    <a:pt x="394438" y="-24570"/>
                    <a:pt x="430531" y="129027"/>
                    <a:pt x="376518" y="235902"/>
                  </a:cubicBezTo>
                  <a:lnTo>
                    <a:pt x="499463" y="835257"/>
                  </a:lnTo>
                </a:path>
              </a:pathLst>
            </a:custGeom>
            <a:noFill/>
            <a:ln w="412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
            <p:cNvSpPr/>
            <p:nvPr/>
          </p:nvSpPr>
          <p:spPr>
            <a:xfrm>
              <a:off x="6025056" y="-12986"/>
              <a:ext cx="16042" cy="1783080"/>
            </a:xfrm>
            <a:custGeom>
              <a:avLst/>
              <a:gdLst/>
              <a:ahLst/>
              <a:cxnLst/>
              <a:rect l="l" t="t" r="r" b="b"/>
              <a:pathLst>
                <a:path w="16042" h="1748590" extrusionOk="0">
                  <a:moveTo>
                    <a:pt x="0" y="1748590"/>
                  </a:moveTo>
                  <a:lnTo>
                    <a:pt x="16042" y="0"/>
                  </a:lnTo>
                </a:path>
              </a:pathLst>
            </a:custGeom>
            <a:noFill/>
            <a:ln w="603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
            <p:cNvSpPr txBox="1"/>
            <p:nvPr/>
          </p:nvSpPr>
          <p:spPr>
            <a:xfrm>
              <a:off x="5473984" y="3268321"/>
              <a:ext cx="104491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rgbClr val="FF66CC"/>
                  </a:solidFill>
                  <a:latin typeface="Helvetica Neue"/>
                  <a:ea typeface="Helvetica Neue"/>
                  <a:cs typeface="Helvetica Neue"/>
                  <a:sym typeface="Helvetica Neue"/>
                </a:rPr>
                <a:t>03</a:t>
              </a:r>
              <a:endParaRPr dirty="0">
                <a:solidFill>
                  <a:srgbClr val="FF66CC"/>
                </a:solidFill>
              </a:endParaRPr>
            </a:p>
          </p:txBody>
        </p:sp>
        <p:sp>
          <p:nvSpPr>
            <p:cNvPr id="108" name="Google Shape;108;p1"/>
            <p:cNvSpPr txBox="1"/>
            <p:nvPr/>
          </p:nvSpPr>
          <p:spPr>
            <a:xfrm>
              <a:off x="4951342" y="3829018"/>
              <a:ext cx="2058032" cy="830956"/>
            </a:xfrm>
            <a:prstGeom prst="rect">
              <a:avLst/>
            </a:prstGeom>
            <a:noFill/>
            <a:ln>
              <a:noFill/>
            </a:ln>
          </p:spPr>
          <p:txBody>
            <a:bodyPr spcFirstLastPara="1" wrap="square" lIns="91425" tIns="45700" rIns="91425" bIns="45700" anchor="t" anchorCtr="0">
              <a:spAutoFit/>
            </a:bodyPr>
            <a:lstStyle/>
            <a:p>
              <a:pPr lvl="0" algn="ctr"/>
              <a:r>
                <a:rPr lang="en-US" sz="1600" b="1" dirty="0">
                  <a:solidFill>
                    <a:srgbClr val="FF66CC"/>
                  </a:solidFill>
                  <a:latin typeface="Times New Roman" panose="02020603050405020304" pitchFamily="18" charset="0"/>
                  <a:cs typeface="Times New Roman" panose="02020603050405020304" pitchFamily="18" charset="0"/>
                </a:rPr>
                <a:t>Single Walled Carbon nanotubes Powder</a:t>
              </a:r>
              <a:endParaRPr sz="1600" b="1" dirty="0">
                <a:solidFill>
                  <a:srgbClr val="FF66CC"/>
                </a:solidFill>
              </a:endParaRPr>
            </a:p>
          </p:txBody>
        </p:sp>
        <p:sp>
          <p:nvSpPr>
            <p:cNvPr id="109" name="Google Shape;109;p1"/>
            <p:cNvSpPr txBox="1"/>
            <p:nvPr/>
          </p:nvSpPr>
          <p:spPr>
            <a:xfrm>
              <a:off x="5209198" y="4518083"/>
              <a:ext cx="1654629"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7F7F7F"/>
                  </a:solidFill>
                  <a:latin typeface="Times New Roman" panose="02020603050405020304" pitchFamily="18" charset="0"/>
                  <a:ea typeface="Calibri"/>
                  <a:cs typeface="Times New Roman" panose="02020603050405020304" pitchFamily="18" charset="0"/>
                  <a:sym typeface="Calibri"/>
                </a:rPr>
                <a:t>Diameter:0.8 to 1.2 nm</a:t>
              </a:r>
            </a:p>
            <a:p>
              <a:pPr marL="0" marR="0" lvl="0" indent="0" algn="ctr" rtl="0">
                <a:spcBef>
                  <a:spcPts val="0"/>
                </a:spcBef>
                <a:spcAft>
                  <a:spcPts val="0"/>
                </a:spcAft>
                <a:buNone/>
              </a:pPr>
              <a:r>
                <a:rPr lang="en-US" sz="1200" b="0" i="0" u="none" strike="noStrike" cap="none" dirty="0">
                  <a:solidFill>
                    <a:srgbClr val="7F7F7F"/>
                  </a:solidFill>
                  <a:latin typeface="Times New Roman" panose="02020603050405020304" pitchFamily="18" charset="0"/>
                  <a:ea typeface="Calibri"/>
                  <a:cs typeface="Times New Roman" panose="02020603050405020304" pitchFamily="18" charset="0"/>
                  <a:sym typeface="Calibri"/>
                </a:rPr>
                <a:t>NoPo Nanotechnologies India Private Limited. </a:t>
              </a:r>
              <a:endParaRPr sz="1200" dirty="0">
                <a:latin typeface="Times New Roman" panose="02020603050405020304" pitchFamily="18" charset="0"/>
                <a:cs typeface="Times New Roman" panose="02020603050405020304" pitchFamily="18" charset="0"/>
              </a:endParaRPr>
            </a:p>
          </p:txBody>
        </p:sp>
        <p:pic>
          <p:nvPicPr>
            <p:cNvPr id="110" name="Google Shape;110;p1" descr="Presentation with bar chart"/>
            <p:cNvPicPr preferRelativeResize="0"/>
            <p:nvPr/>
          </p:nvPicPr>
          <p:blipFill rotWithShape="1">
            <a:blip r:embed="rId5">
              <a:alphaModFix/>
            </a:blip>
            <a:srcRect/>
            <a:stretch/>
          </p:blipFill>
          <p:spPr>
            <a:xfrm>
              <a:off x="5867400" y="5569190"/>
              <a:ext cx="548640" cy="548640"/>
            </a:xfrm>
            <a:prstGeom prst="rect">
              <a:avLst/>
            </a:prstGeom>
            <a:noFill/>
            <a:ln>
              <a:noFill/>
            </a:ln>
          </p:spPr>
        </p:pic>
      </p:grpSp>
      <p:grpSp>
        <p:nvGrpSpPr>
          <p:cNvPr id="111" name="Google Shape;111;p1"/>
          <p:cNvGrpSpPr/>
          <p:nvPr/>
        </p:nvGrpSpPr>
        <p:grpSpPr>
          <a:xfrm>
            <a:off x="559678" y="-27953"/>
            <a:ext cx="2862370" cy="7281670"/>
            <a:chOff x="289880" y="-27953"/>
            <a:chExt cx="2862370" cy="7281670"/>
          </a:xfrm>
        </p:grpSpPr>
        <p:sp>
          <p:nvSpPr>
            <p:cNvPr id="112" name="Google Shape;112;p1"/>
            <p:cNvSpPr/>
            <p:nvPr/>
          </p:nvSpPr>
          <p:spPr>
            <a:xfrm>
              <a:off x="1246888" y="1542274"/>
              <a:ext cx="859425" cy="1600782"/>
            </a:xfrm>
            <a:prstGeom prst="ellipse">
              <a:avLst/>
            </a:prstGeom>
            <a:solidFill>
              <a:schemeClr val="dk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
            <p:cNvSpPr/>
            <p:nvPr/>
          </p:nvSpPr>
          <p:spPr>
            <a:xfrm rot="267125">
              <a:off x="1455716" y="-27953"/>
              <a:ext cx="16042" cy="1748590"/>
            </a:xfrm>
            <a:custGeom>
              <a:avLst/>
              <a:gdLst/>
              <a:ahLst/>
              <a:cxnLst/>
              <a:rect l="l" t="t" r="r" b="b"/>
              <a:pathLst>
                <a:path w="16042" h="1748590" extrusionOk="0">
                  <a:moveTo>
                    <a:pt x="0" y="1748590"/>
                  </a:moveTo>
                  <a:lnTo>
                    <a:pt x="16042" y="0"/>
                  </a:lnTo>
                </a:path>
              </a:pathLst>
            </a:custGeom>
            <a:noFill/>
            <a:ln w="60325" cap="flat" cmpd="sng">
              <a:solidFill>
                <a:schemeClr val="dk1">
                  <a:alpha val="15686"/>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
            <p:cNvSpPr/>
            <p:nvPr/>
          </p:nvSpPr>
          <p:spPr>
            <a:xfrm>
              <a:off x="289880" y="2836025"/>
              <a:ext cx="2862370" cy="4417692"/>
            </a:xfrm>
            <a:custGeom>
              <a:avLst/>
              <a:gdLst/>
              <a:ahLst/>
              <a:cxnLst/>
              <a:rect l="l" t="t" r="r" b="b"/>
              <a:pathLst>
                <a:path w="2862370" h="4417692" extrusionOk="0">
                  <a:moveTo>
                    <a:pt x="682171" y="917457"/>
                  </a:moveTo>
                  <a:lnTo>
                    <a:pt x="2172559" y="0"/>
                  </a:lnTo>
                  <a:lnTo>
                    <a:pt x="2862370" y="4417692"/>
                  </a:lnTo>
                  <a:lnTo>
                    <a:pt x="0" y="3646143"/>
                  </a:lnTo>
                  <a:lnTo>
                    <a:pt x="682171" y="917457"/>
                  </a:lnTo>
                  <a:close/>
                </a:path>
              </a:pathLst>
            </a:cu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
            <p:cNvSpPr/>
            <p:nvPr/>
          </p:nvSpPr>
          <p:spPr>
            <a:xfrm>
              <a:off x="547723" y="3004457"/>
              <a:ext cx="1654629" cy="31205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1"/>
            <p:cNvSpPr/>
            <p:nvPr/>
          </p:nvSpPr>
          <p:spPr>
            <a:xfrm>
              <a:off x="547722" y="2394855"/>
              <a:ext cx="1654629" cy="609601"/>
            </a:xfrm>
            <a:prstGeom prst="rect">
              <a:avLst/>
            </a:prstGeom>
            <a:solidFill>
              <a:srgbClr val="BD26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1"/>
            <p:cNvSpPr/>
            <p:nvPr/>
          </p:nvSpPr>
          <p:spPr>
            <a:xfrm flipH="1">
              <a:off x="892650" y="2258510"/>
              <a:ext cx="964772" cy="399570"/>
            </a:xfrm>
            <a:custGeom>
              <a:avLst/>
              <a:gdLst/>
              <a:ahLst/>
              <a:cxnLst/>
              <a:rect l="l" t="t" r="r" b="b"/>
              <a:pathLst>
                <a:path w="2104572" h="1117600" extrusionOk="0">
                  <a:moveTo>
                    <a:pt x="1976361" y="0"/>
                  </a:moveTo>
                  <a:lnTo>
                    <a:pt x="128211" y="0"/>
                  </a:lnTo>
                  <a:cubicBezTo>
                    <a:pt x="57402" y="0"/>
                    <a:pt x="0" y="57402"/>
                    <a:pt x="0" y="128211"/>
                  </a:cubicBezTo>
                  <a:lnTo>
                    <a:pt x="0" y="989389"/>
                  </a:lnTo>
                  <a:cubicBezTo>
                    <a:pt x="0" y="1060198"/>
                    <a:pt x="57402" y="1117600"/>
                    <a:pt x="128211" y="1117600"/>
                  </a:cubicBezTo>
                  <a:lnTo>
                    <a:pt x="500743" y="1117600"/>
                  </a:lnTo>
                  <a:lnTo>
                    <a:pt x="500743" y="776514"/>
                  </a:lnTo>
                  <a:lnTo>
                    <a:pt x="768740" y="1117600"/>
                  </a:lnTo>
                  <a:lnTo>
                    <a:pt x="1372119" y="1117600"/>
                  </a:lnTo>
                  <a:lnTo>
                    <a:pt x="1640115" y="776514"/>
                  </a:lnTo>
                  <a:lnTo>
                    <a:pt x="1640115" y="1117600"/>
                  </a:lnTo>
                  <a:lnTo>
                    <a:pt x="1976361" y="1117600"/>
                  </a:lnTo>
                  <a:cubicBezTo>
                    <a:pt x="2047170" y="1117600"/>
                    <a:pt x="2104572" y="1060198"/>
                    <a:pt x="2104572" y="989389"/>
                  </a:cubicBezTo>
                  <a:lnTo>
                    <a:pt x="2104572" y="128211"/>
                  </a:lnTo>
                  <a:cubicBezTo>
                    <a:pt x="2104572" y="57402"/>
                    <a:pt x="2047170" y="0"/>
                    <a:pt x="1976361" y="0"/>
                  </a:cubicBezTo>
                  <a:close/>
                </a:path>
              </a:pathLst>
            </a:custGeom>
            <a:gradFill>
              <a:gsLst>
                <a:gs pos="0">
                  <a:schemeClr val="dk1"/>
                </a:gs>
                <a:gs pos="16000">
                  <a:srgbClr val="262626"/>
                </a:gs>
                <a:gs pos="86000">
                  <a:srgbClr val="595959"/>
                </a:gs>
                <a:gs pos="89000">
                  <a:schemeClr val="dk1"/>
                </a:gs>
                <a:gs pos="95575">
                  <a:srgbClr val="7F7F7F"/>
                </a:gs>
                <a:gs pos="100000">
                  <a:srgbClr val="7F7F7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
            <p:cNvSpPr/>
            <p:nvPr/>
          </p:nvSpPr>
          <p:spPr>
            <a:xfrm>
              <a:off x="1121889" y="1756228"/>
              <a:ext cx="499463" cy="835257"/>
            </a:xfrm>
            <a:custGeom>
              <a:avLst/>
              <a:gdLst/>
              <a:ahLst/>
              <a:cxnLst/>
              <a:rect l="l" t="t" r="r" b="b"/>
              <a:pathLst>
                <a:path w="499463" h="835257" extrusionOk="0">
                  <a:moveTo>
                    <a:pt x="0" y="819889"/>
                  </a:moveTo>
                  <a:lnTo>
                    <a:pt x="115261" y="235902"/>
                  </a:lnTo>
                  <a:cubicBezTo>
                    <a:pt x="12742" y="12224"/>
                    <a:pt x="227259" y="-14559"/>
                    <a:pt x="238205" y="5381"/>
                  </a:cubicBezTo>
                  <a:cubicBezTo>
                    <a:pt x="394438" y="-24570"/>
                    <a:pt x="430531" y="129027"/>
                    <a:pt x="376518" y="235902"/>
                  </a:cubicBezTo>
                  <a:lnTo>
                    <a:pt x="499463" y="835257"/>
                  </a:lnTo>
                </a:path>
              </a:pathLst>
            </a:custGeom>
            <a:noFill/>
            <a:ln w="412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1"/>
            <p:cNvSpPr/>
            <p:nvPr/>
          </p:nvSpPr>
          <p:spPr>
            <a:xfrm>
              <a:off x="1363580" y="-12986"/>
              <a:ext cx="16042" cy="1783080"/>
            </a:xfrm>
            <a:custGeom>
              <a:avLst/>
              <a:gdLst/>
              <a:ahLst/>
              <a:cxnLst/>
              <a:rect l="l" t="t" r="r" b="b"/>
              <a:pathLst>
                <a:path w="16042" h="1748590" extrusionOk="0">
                  <a:moveTo>
                    <a:pt x="0" y="1748590"/>
                  </a:moveTo>
                  <a:lnTo>
                    <a:pt x="16042" y="0"/>
                  </a:lnTo>
                </a:path>
              </a:pathLst>
            </a:custGeom>
            <a:noFill/>
            <a:ln w="603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1"/>
            <p:cNvSpPr txBox="1"/>
            <p:nvPr/>
          </p:nvSpPr>
          <p:spPr>
            <a:xfrm>
              <a:off x="812508" y="3268321"/>
              <a:ext cx="104491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rgbClr val="C00000"/>
                  </a:solidFill>
                  <a:latin typeface="Helvetica Neue"/>
                  <a:ea typeface="Helvetica Neue"/>
                  <a:cs typeface="Helvetica Neue"/>
                  <a:sym typeface="Helvetica Neue"/>
                </a:rPr>
                <a:t>01</a:t>
              </a:r>
              <a:endParaRPr dirty="0">
                <a:solidFill>
                  <a:srgbClr val="C00000"/>
                </a:solidFill>
              </a:endParaRPr>
            </a:p>
          </p:txBody>
        </p:sp>
        <p:sp>
          <p:nvSpPr>
            <p:cNvPr id="121" name="Google Shape;121;p1"/>
            <p:cNvSpPr txBox="1"/>
            <p:nvPr/>
          </p:nvSpPr>
          <p:spPr>
            <a:xfrm>
              <a:off x="547722" y="4125106"/>
              <a:ext cx="1654629"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C00000"/>
                  </a:solidFill>
                  <a:latin typeface="Helvetica Neue"/>
                  <a:sym typeface="Helvetica Neue"/>
                </a:rPr>
                <a:t>PVDF</a:t>
              </a:r>
              <a:endParaRPr dirty="0">
                <a:solidFill>
                  <a:srgbClr val="C00000"/>
                </a:solidFill>
              </a:endParaRPr>
            </a:p>
          </p:txBody>
        </p:sp>
        <p:sp>
          <p:nvSpPr>
            <p:cNvPr id="122" name="Google Shape;122;p1"/>
            <p:cNvSpPr txBox="1"/>
            <p:nvPr/>
          </p:nvSpPr>
          <p:spPr>
            <a:xfrm>
              <a:off x="547710" y="4550964"/>
              <a:ext cx="1654512" cy="553957"/>
            </a:xfrm>
            <a:prstGeom prst="rect">
              <a:avLst/>
            </a:prstGeom>
            <a:noFill/>
            <a:ln>
              <a:noFill/>
            </a:ln>
          </p:spPr>
          <p:txBody>
            <a:bodyPr spcFirstLastPara="1" wrap="square" lIns="91425" tIns="45700" rIns="91425" bIns="45700" anchor="t" anchorCtr="0">
              <a:spAutoFit/>
            </a:bodyPr>
            <a:lstStyle/>
            <a:p>
              <a:pPr lvl="0" algn="ctr"/>
              <a:r>
                <a:rPr lang="en-US"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MolWt:534000 g/</a:t>
              </a:r>
              <a:r>
                <a:rPr lang="en-US" sz="1200" dirty="0" err="1">
                  <a:solidFill>
                    <a:schemeClr val="bg1">
                      <a:lumMod val="50000"/>
                    </a:schemeClr>
                  </a:solidFill>
                  <a:latin typeface="Times New Roman" panose="02020603050405020304" pitchFamily="18" charset="0"/>
                  <a:cs typeface="Times New Roman" panose="02020603050405020304" pitchFamily="18" charset="0"/>
                </a:rPr>
                <a:t>mol</a:t>
              </a:r>
              <a:endParaRPr lang="en-US" sz="1200" dirty="0">
                <a:solidFill>
                  <a:schemeClr val="bg1">
                    <a:lumMod val="50000"/>
                  </a:schemeClr>
                </a:solidFill>
                <a:latin typeface="Times New Roman" panose="02020603050405020304" pitchFamily="18" charset="0"/>
                <a:cs typeface="Times New Roman" panose="02020603050405020304" pitchFamily="18" charset="0"/>
              </a:endParaRPr>
            </a:p>
            <a:p>
              <a:pPr lvl="0" algn="ctr"/>
              <a:r>
                <a:rPr lang="en-US" sz="1200" dirty="0">
                  <a:solidFill>
                    <a:schemeClr val="bg1">
                      <a:lumMod val="50000"/>
                    </a:schemeClr>
                  </a:solidFill>
                  <a:latin typeface="Times New Roman" panose="02020603050405020304" pitchFamily="18" charset="0"/>
                  <a:cs typeface="Times New Roman" panose="02020603050405020304" pitchFamily="18" charset="0"/>
                </a:rPr>
                <a:t>Sigma Aldrich</a:t>
              </a:r>
              <a:endParaRPr sz="1200" dirty="0">
                <a:solidFill>
                  <a:schemeClr val="bg1">
                    <a:lumMod val="50000"/>
                  </a:schemeClr>
                </a:solidFill>
              </a:endParaRPr>
            </a:p>
          </p:txBody>
        </p:sp>
        <p:pic>
          <p:nvPicPr>
            <p:cNvPr id="123" name="Google Shape;123;p1" descr="Lightbulb"/>
            <p:cNvPicPr preferRelativeResize="0"/>
            <p:nvPr/>
          </p:nvPicPr>
          <p:blipFill rotWithShape="1">
            <a:blip r:embed="rId6">
              <a:alphaModFix/>
            </a:blip>
            <a:srcRect/>
            <a:stretch/>
          </p:blipFill>
          <p:spPr>
            <a:xfrm>
              <a:off x="1143001" y="5569190"/>
              <a:ext cx="548640" cy="548640"/>
            </a:xfrm>
            <a:prstGeom prst="rect">
              <a:avLst/>
            </a:prstGeom>
            <a:noFill/>
            <a:ln>
              <a:noFill/>
            </a:ln>
          </p:spPr>
        </p:pic>
      </p:grpSp>
      <p:grpSp>
        <p:nvGrpSpPr>
          <p:cNvPr id="124" name="Google Shape;124;p1"/>
          <p:cNvGrpSpPr/>
          <p:nvPr/>
        </p:nvGrpSpPr>
        <p:grpSpPr>
          <a:xfrm>
            <a:off x="3422061" y="-27953"/>
            <a:ext cx="2862370" cy="7281670"/>
            <a:chOff x="2644632" y="-27953"/>
            <a:chExt cx="2862370" cy="7281670"/>
          </a:xfrm>
        </p:grpSpPr>
        <p:sp>
          <p:nvSpPr>
            <p:cNvPr id="125" name="Google Shape;125;p1"/>
            <p:cNvSpPr/>
            <p:nvPr/>
          </p:nvSpPr>
          <p:spPr>
            <a:xfrm>
              <a:off x="3548764" y="1531941"/>
              <a:ext cx="859425" cy="1600782"/>
            </a:xfrm>
            <a:prstGeom prst="ellipse">
              <a:avLst/>
            </a:prstGeom>
            <a:solidFill>
              <a:schemeClr val="dk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
            <p:cNvSpPr/>
            <p:nvPr/>
          </p:nvSpPr>
          <p:spPr>
            <a:xfrm rot="267125">
              <a:off x="3810468" y="-27953"/>
              <a:ext cx="16042" cy="1748590"/>
            </a:xfrm>
            <a:custGeom>
              <a:avLst/>
              <a:gdLst/>
              <a:ahLst/>
              <a:cxnLst/>
              <a:rect l="l" t="t" r="r" b="b"/>
              <a:pathLst>
                <a:path w="16042" h="1748590" extrusionOk="0">
                  <a:moveTo>
                    <a:pt x="0" y="1748590"/>
                  </a:moveTo>
                  <a:lnTo>
                    <a:pt x="16042" y="0"/>
                  </a:lnTo>
                </a:path>
              </a:pathLst>
            </a:custGeom>
            <a:noFill/>
            <a:ln w="60325" cap="flat" cmpd="sng">
              <a:solidFill>
                <a:schemeClr val="dk1">
                  <a:alpha val="15686"/>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
            <p:cNvSpPr/>
            <p:nvPr/>
          </p:nvSpPr>
          <p:spPr>
            <a:xfrm>
              <a:off x="2644632" y="2836025"/>
              <a:ext cx="2862370" cy="4417692"/>
            </a:xfrm>
            <a:custGeom>
              <a:avLst/>
              <a:gdLst/>
              <a:ahLst/>
              <a:cxnLst/>
              <a:rect l="l" t="t" r="r" b="b"/>
              <a:pathLst>
                <a:path w="2862370" h="4417692" extrusionOk="0">
                  <a:moveTo>
                    <a:pt x="682171" y="917457"/>
                  </a:moveTo>
                  <a:lnTo>
                    <a:pt x="2172559" y="0"/>
                  </a:lnTo>
                  <a:lnTo>
                    <a:pt x="2862370" y="4417692"/>
                  </a:lnTo>
                  <a:lnTo>
                    <a:pt x="0" y="3646143"/>
                  </a:lnTo>
                  <a:lnTo>
                    <a:pt x="682171" y="917457"/>
                  </a:lnTo>
                  <a:close/>
                </a:path>
              </a:pathLst>
            </a:cu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1"/>
            <p:cNvSpPr/>
            <p:nvPr/>
          </p:nvSpPr>
          <p:spPr>
            <a:xfrm>
              <a:off x="2902475" y="3004457"/>
              <a:ext cx="1654629" cy="31205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1"/>
            <p:cNvSpPr/>
            <p:nvPr/>
          </p:nvSpPr>
          <p:spPr>
            <a:xfrm>
              <a:off x="2902474" y="2394855"/>
              <a:ext cx="1654629" cy="609601"/>
            </a:xfrm>
            <a:prstGeom prst="rect">
              <a:avLst/>
            </a:prstGeom>
            <a:solidFill>
              <a:srgbClr val="25AD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1"/>
            <p:cNvSpPr/>
            <p:nvPr/>
          </p:nvSpPr>
          <p:spPr>
            <a:xfrm flipH="1">
              <a:off x="3247402" y="2258510"/>
              <a:ext cx="964772" cy="399570"/>
            </a:xfrm>
            <a:custGeom>
              <a:avLst/>
              <a:gdLst/>
              <a:ahLst/>
              <a:cxnLst/>
              <a:rect l="l" t="t" r="r" b="b"/>
              <a:pathLst>
                <a:path w="2104572" h="1117600" extrusionOk="0">
                  <a:moveTo>
                    <a:pt x="1976361" y="0"/>
                  </a:moveTo>
                  <a:lnTo>
                    <a:pt x="128211" y="0"/>
                  </a:lnTo>
                  <a:cubicBezTo>
                    <a:pt x="57402" y="0"/>
                    <a:pt x="0" y="57402"/>
                    <a:pt x="0" y="128211"/>
                  </a:cubicBezTo>
                  <a:lnTo>
                    <a:pt x="0" y="989389"/>
                  </a:lnTo>
                  <a:cubicBezTo>
                    <a:pt x="0" y="1060198"/>
                    <a:pt x="57402" y="1117600"/>
                    <a:pt x="128211" y="1117600"/>
                  </a:cubicBezTo>
                  <a:lnTo>
                    <a:pt x="500743" y="1117600"/>
                  </a:lnTo>
                  <a:lnTo>
                    <a:pt x="500743" y="776514"/>
                  </a:lnTo>
                  <a:lnTo>
                    <a:pt x="768740" y="1117600"/>
                  </a:lnTo>
                  <a:lnTo>
                    <a:pt x="1372119" y="1117600"/>
                  </a:lnTo>
                  <a:lnTo>
                    <a:pt x="1640115" y="776514"/>
                  </a:lnTo>
                  <a:lnTo>
                    <a:pt x="1640115" y="1117600"/>
                  </a:lnTo>
                  <a:lnTo>
                    <a:pt x="1976361" y="1117600"/>
                  </a:lnTo>
                  <a:cubicBezTo>
                    <a:pt x="2047170" y="1117600"/>
                    <a:pt x="2104572" y="1060198"/>
                    <a:pt x="2104572" y="989389"/>
                  </a:cubicBezTo>
                  <a:lnTo>
                    <a:pt x="2104572" y="128211"/>
                  </a:lnTo>
                  <a:cubicBezTo>
                    <a:pt x="2104572" y="57402"/>
                    <a:pt x="2047170" y="0"/>
                    <a:pt x="1976361" y="0"/>
                  </a:cubicBezTo>
                  <a:close/>
                </a:path>
              </a:pathLst>
            </a:custGeom>
            <a:gradFill>
              <a:gsLst>
                <a:gs pos="0">
                  <a:schemeClr val="dk1"/>
                </a:gs>
                <a:gs pos="16000">
                  <a:srgbClr val="262626"/>
                </a:gs>
                <a:gs pos="86000">
                  <a:srgbClr val="595959"/>
                </a:gs>
                <a:gs pos="89000">
                  <a:schemeClr val="dk1"/>
                </a:gs>
                <a:gs pos="95575">
                  <a:srgbClr val="7F7F7F"/>
                </a:gs>
                <a:gs pos="100000">
                  <a:srgbClr val="7F7F7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1"/>
            <p:cNvSpPr/>
            <p:nvPr/>
          </p:nvSpPr>
          <p:spPr>
            <a:xfrm>
              <a:off x="3476641" y="1756228"/>
              <a:ext cx="499463" cy="835257"/>
            </a:xfrm>
            <a:custGeom>
              <a:avLst/>
              <a:gdLst/>
              <a:ahLst/>
              <a:cxnLst/>
              <a:rect l="l" t="t" r="r" b="b"/>
              <a:pathLst>
                <a:path w="499463" h="835257" extrusionOk="0">
                  <a:moveTo>
                    <a:pt x="0" y="819889"/>
                  </a:moveTo>
                  <a:lnTo>
                    <a:pt x="115261" y="235902"/>
                  </a:lnTo>
                  <a:cubicBezTo>
                    <a:pt x="12742" y="12224"/>
                    <a:pt x="227259" y="-14559"/>
                    <a:pt x="238205" y="5381"/>
                  </a:cubicBezTo>
                  <a:cubicBezTo>
                    <a:pt x="394438" y="-24570"/>
                    <a:pt x="430531" y="129027"/>
                    <a:pt x="376518" y="235902"/>
                  </a:cubicBezTo>
                  <a:lnTo>
                    <a:pt x="499463" y="835257"/>
                  </a:lnTo>
                </a:path>
              </a:pathLst>
            </a:custGeom>
            <a:noFill/>
            <a:ln w="412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
            <p:cNvSpPr/>
            <p:nvPr/>
          </p:nvSpPr>
          <p:spPr>
            <a:xfrm>
              <a:off x="3718332" y="-12986"/>
              <a:ext cx="16042" cy="1783080"/>
            </a:xfrm>
            <a:custGeom>
              <a:avLst/>
              <a:gdLst/>
              <a:ahLst/>
              <a:cxnLst/>
              <a:rect l="l" t="t" r="r" b="b"/>
              <a:pathLst>
                <a:path w="16042" h="1748590" extrusionOk="0">
                  <a:moveTo>
                    <a:pt x="0" y="1748590"/>
                  </a:moveTo>
                  <a:lnTo>
                    <a:pt x="16042" y="0"/>
                  </a:lnTo>
                </a:path>
              </a:pathLst>
            </a:custGeom>
            <a:noFill/>
            <a:ln w="603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1"/>
            <p:cNvSpPr txBox="1"/>
            <p:nvPr/>
          </p:nvSpPr>
          <p:spPr>
            <a:xfrm>
              <a:off x="3132869" y="3186424"/>
              <a:ext cx="104491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rgbClr val="00B0F0"/>
                  </a:solidFill>
                  <a:latin typeface="Helvetica Neue"/>
                  <a:ea typeface="Helvetica Neue"/>
                  <a:cs typeface="Helvetica Neue"/>
                  <a:sym typeface="Helvetica Neue"/>
                </a:rPr>
                <a:t>02</a:t>
              </a:r>
              <a:endParaRPr dirty="0">
                <a:solidFill>
                  <a:srgbClr val="00B0F0"/>
                </a:solidFill>
              </a:endParaRPr>
            </a:p>
          </p:txBody>
        </p:sp>
        <p:sp>
          <p:nvSpPr>
            <p:cNvPr id="134" name="Google Shape;134;p1"/>
            <p:cNvSpPr txBox="1"/>
            <p:nvPr/>
          </p:nvSpPr>
          <p:spPr>
            <a:xfrm>
              <a:off x="2711231" y="3976845"/>
              <a:ext cx="2170327" cy="584735"/>
            </a:xfrm>
            <a:prstGeom prst="rect">
              <a:avLst/>
            </a:prstGeom>
            <a:noFill/>
            <a:ln>
              <a:noFill/>
            </a:ln>
          </p:spPr>
          <p:txBody>
            <a:bodyPr spcFirstLastPara="1" wrap="square" lIns="91425" tIns="45700" rIns="91425" bIns="45700" anchor="t" anchorCtr="0">
              <a:spAutoFit/>
            </a:bodyPr>
            <a:lstStyle/>
            <a:p>
              <a:pPr lvl="0" algn="ctr"/>
              <a:r>
                <a:rPr lang="en-US" sz="1600" b="1" dirty="0">
                  <a:solidFill>
                    <a:schemeClr val="accent1">
                      <a:lumMod val="60000"/>
                      <a:lumOff val="40000"/>
                    </a:schemeClr>
                  </a:solidFill>
                  <a:latin typeface="Times New Roman" panose="02020603050405020304" pitchFamily="18" charset="0"/>
                  <a:cs typeface="Times New Roman" panose="02020603050405020304" pitchFamily="18" charset="0"/>
                </a:rPr>
                <a:t>N,N-Dimethyl formamide</a:t>
              </a:r>
              <a:endParaRPr sz="1600" b="1" dirty="0"/>
            </a:p>
          </p:txBody>
        </p:sp>
        <p:sp>
          <p:nvSpPr>
            <p:cNvPr id="135" name="Google Shape;135;p1"/>
            <p:cNvSpPr txBox="1"/>
            <p:nvPr/>
          </p:nvSpPr>
          <p:spPr>
            <a:xfrm>
              <a:off x="2902474" y="4518083"/>
              <a:ext cx="1654629" cy="30773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p:txBody>
        </p:sp>
        <p:pic>
          <p:nvPicPr>
            <p:cNvPr id="136" name="Google Shape;136;p1" descr="Stopwatch"/>
            <p:cNvPicPr preferRelativeResize="0"/>
            <p:nvPr/>
          </p:nvPicPr>
          <p:blipFill rotWithShape="1">
            <a:blip r:embed="rId7">
              <a:alphaModFix/>
            </a:blip>
            <a:srcRect/>
            <a:stretch/>
          </p:blipFill>
          <p:spPr>
            <a:xfrm>
              <a:off x="3465750" y="5569190"/>
              <a:ext cx="548640" cy="548640"/>
            </a:xfrm>
            <a:prstGeom prst="rect">
              <a:avLst/>
            </a:prstGeom>
            <a:noFill/>
            <a:ln>
              <a:noFill/>
            </a:ln>
          </p:spPr>
        </p:pic>
      </p:grpSp>
      <p:sp>
        <p:nvSpPr>
          <p:cNvPr id="2" name="Rectangle 1"/>
          <p:cNvSpPr/>
          <p:nvPr/>
        </p:nvSpPr>
        <p:spPr>
          <a:xfrm>
            <a:off x="3679891" y="4578999"/>
            <a:ext cx="1505728" cy="646331"/>
          </a:xfrm>
          <a:prstGeom prst="rect">
            <a:avLst/>
          </a:prstGeom>
        </p:spPr>
        <p:txBody>
          <a:bodyPr wrap="square">
            <a:spAutoFit/>
          </a:bodyPr>
          <a:lstStyle/>
          <a:p>
            <a:pPr algn="ctr"/>
            <a:r>
              <a:rPr lang="en-US" sz="1200" dirty="0">
                <a:solidFill>
                  <a:schemeClr val="bg1">
                    <a:lumMod val="95000"/>
                    <a:lumOff val="5000"/>
                  </a:schemeClr>
                </a:solidFill>
                <a:latin typeface="Times New Roman" panose="02020603050405020304" pitchFamily="18" charset="0"/>
                <a:cs typeface="Times New Roman" panose="02020603050405020304" pitchFamily="18" charset="0"/>
              </a:rPr>
              <a:t>Mol.Wt.=73.09g/</a:t>
            </a:r>
            <a:r>
              <a:rPr lang="en-US" sz="1200" dirty="0" err="1">
                <a:solidFill>
                  <a:schemeClr val="bg1">
                    <a:lumMod val="95000"/>
                    <a:lumOff val="5000"/>
                  </a:schemeClr>
                </a:solidFill>
                <a:latin typeface="Times New Roman" panose="02020603050405020304" pitchFamily="18" charset="0"/>
                <a:cs typeface="Times New Roman" panose="02020603050405020304" pitchFamily="18" charset="0"/>
              </a:rPr>
              <a:t>mol</a:t>
            </a:r>
            <a:endParaRPr lang="en-US" sz="12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r>
              <a:rPr lang="en-US" sz="1200" dirty="0">
                <a:solidFill>
                  <a:schemeClr val="bg1">
                    <a:lumMod val="95000"/>
                    <a:lumOff val="5000"/>
                  </a:schemeClr>
                </a:solidFill>
                <a:latin typeface="Times New Roman" panose="02020603050405020304" pitchFamily="18" charset="0"/>
                <a:cs typeface="Times New Roman" panose="02020603050405020304" pitchFamily="18" charset="0"/>
              </a:rPr>
              <a:t>Merk Life Science</a:t>
            </a:r>
          </a:p>
          <a:p>
            <a:pPr algn="ctr"/>
            <a:r>
              <a:rPr lang="en-US" sz="1200" dirty="0">
                <a:solidFill>
                  <a:schemeClr val="bg1">
                    <a:lumMod val="95000"/>
                    <a:lumOff val="5000"/>
                  </a:schemeClr>
                </a:solidFill>
                <a:latin typeface="Times New Roman" panose="02020603050405020304" pitchFamily="18" charset="0"/>
                <a:cs typeface="Times New Roman" panose="02020603050405020304" pitchFamily="18" charset="0"/>
              </a:rPr>
              <a:t>Private Limited</a:t>
            </a:r>
            <a:endParaRPr lang="en-US" sz="1200" dirty="0">
              <a:solidFill>
                <a:schemeClr val="bg1">
                  <a:lumMod val="95000"/>
                  <a:lumOff val="5000"/>
                </a:schemeClr>
              </a:solidFill>
            </a:endParaRPr>
          </a:p>
        </p:txBody>
      </p:sp>
      <p:sp>
        <p:nvSpPr>
          <p:cNvPr id="3" name="TextBox 2"/>
          <p:cNvSpPr txBox="1"/>
          <p:nvPr/>
        </p:nvSpPr>
        <p:spPr>
          <a:xfrm>
            <a:off x="3422047" y="392920"/>
            <a:ext cx="5692135" cy="830997"/>
          </a:xfrm>
          <a:prstGeom prst="rect">
            <a:avLst/>
          </a:prstGeom>
          <a:solidFill>
            <a:schemeClr val="tx1"/>
          </a:solidFill>
        </p:spPr>
        <p:txBody>
          <a:bodyPr wrap="square" rtlCol="0">
            <a:spAutoFit/>
          </a:bodyPr>
          <a:lstStyle/>
          <a:p>
            <a:r>
              <a:rPr lang="en-US" sz="4800" dirty="0">
                <a:solidFill>
                  <a:schemeClr val="bg1">
                    <a:lumMod val="95000"/>
                    <a:lumOff val="5000"/>
                  </a:schemeClr>
                </a:solidFill>
                <a:latin typeface="Times New Roman" panose="02020603050405020304" pitchFamily="18" charset="0"/>
                <a:cs typeface="Times New Roman" panose="02020603050405020304" pitchFamily="18" charset="0"/>
              </a:rPr>
              <a:t>MATERIALS  USED</a:t>
            </a:r>
          </a:p>
        </p:txBody>
      </p:sp>
      <p:sp>
        <p:nvSpPr>
          <p:cNvPr id="4" name="TextBox 3"/>
          <p:cNvSpPr txBox="1"/>
          <p:nvPr/>
        </p:nvSpPr>
        <p:spPr>
          <a:xfrm>
            <a:off x="10611498" y="392920"/>
            <a:ext cx="318573"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98285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2757" y="318051"/>
            <a:ext cx="9561442" cy="675862"/>
          </a:xfrm>
        </p:spPr>
        <p:txBody>
          <a:bodyPr>
            <a:normAutofit fontScale="90000"/>
          </a:bodyPr>
          <a:lstStyle/>
          <a:p>
            <a:r>
              <a:rPr lang="en-US" dirty="0">
                <a:latin typeface="+mn-lt"/>
              </a:rPr>
              <a:t>      </a:t>
            </a:r>
            <a:r>
              <a:rPr lang="en-US" sz="3600" u="sng" dirty="0">
                <a:solidFill>
                  <a:schemeClr val="bg1">
                    <a:lumMod val="95000"/>
                    <a:lumOff val="5000"/>
                  </a:schemeClr>
                </a:solidFill>
                <a:latin typeface="Times New Roman" panose="02020603050405020304" pitchFamily="18" charset="0"/>
                <a:cs typeface="Times New Roman" panose="02020603050405020304" pitchFamily="18" charset="0"/>
              </a:rPr>
              <a:t>COMPOSITIONS  OF FILM PREPARED</a:t>
            </a:r>
          </a:p>
        </p:txBody>
      </p:sp>
      <p:graphicFrame>
        <p:nvGraphicFramePr>
          <p:cNvPr id="4" name="Table 3"/>
          <p:cNvGraphicFramePr>
            <a:graphicFrameLocks noGrp="1"/>
          </p:cNvGraphicFramePr>
          <p:nvPr>
            <p:extLst>
              <p:ext uri="{D42A27DB-BD31-4B8C-83A1-F6EECF244321}">
                <p14:modId xmlns:p14="http://schemas.microsoft.com/office/powerpoint/2010/main" val="3448804220"/>
              </p:ext>
            </p:extLst>
          </p:nvPr>
        </p:nvGraphicFramePr>
        <p:xfrm>
          <a:off x="606287" y="993913"/>
          <a:ext cx="11092070" cy="5751633"/>
        </p:xfrm>
        <a:graphic>
          <a:graphicData uri="http://schemas.openxmlformats.org/drawingml/2006/table">
            <a:tbl>
              <a:tblPr firstRow="1" bandRow="1">
                <a:tableStyleId>{5C22544A-7EE6-4342-B048-85BDC9FD1C3A}</a:tableStyleId>
              </a:tblPr>
              <a:tblGrid>
                <a:gridCol w="924801">
                  <a:extLst>
                    <a:ext uri="{9D8B030D-6E8A-4147-A177-3AD203B41FA5}">
                      <a16:colId xmlns="" xmlns:a16="http://schemas.microsoft.com/office/drawing/2014/main" val="20000"/>
                    </a:ext>
                  </a:extLst>
                </a:gridCol>
                <a:gridCol w="1924493">
                  <a:extLst>
                    <a:ext uri="{9D8B030D-6E8A-4147-A177-3AD203B41FA5}">
                      <a16:colId xmlns="" xmlns:a16="http://schemas.microsoft.com/office/drawing/2014/main" val="20001"/>
                    </a:ext>
                  </a:extLst>
                </a:gridCol>
                <a:gridCol w="839972">
                  <a:extLst>
                    <a:ext uri="{9D8B030D-6E8A-4147-A177-3AD203B41FA5}">
                      <a16:colId xmlns="" xmlns:a16="http://schemas.microsoft.com/office/drawing/2014/main" val="20002"/>
                    </a:ext>
                  </a:extLst>
                </a:gridCol>
                <a:gridCol w="2179675">
                  <a:extLst>
                    <a:ext uri="{9D8B030D-6E8A-4147-A177-3AD203B41FA5}">
                      <a16:colId xmlns="" xmlns:a16="http://schemas.microsoft.com/office/drawing/2014/main" val="20003"/>
                    </a:ext>
                  </a:extLst>
                </a:gridCol>
                <a:gridCol w="1935125">
                  <a:extLst>
                    <a:ext uri="{9D8B030D-6E8A-4147-A177-3AD203B41FA5}">
                      <a16:colId xmlns="" xmlns:a16="http://schemas.microsoft.com/office/drawing/2014/main" val="20004"/>
                    </a:ext>
                  </a:extLst>
                </a:gridCol>
                <a:gridCol w="1679945">
                  <a:extLst>
                    <a:ext uri="{9D8B030D-6E8A-4147-A177-3AD203B41FA5}">
                      <a16:colId xmlns="" xmlns:a16="http://schemas.microsoft.com/office/drawing/2014/main" val="20005"/>
                    </a:ext>
                  </a:extLst>
                </a:gridCol>
                <a:gridCol w="1608059">
                  <a:extLst>
                    <a:ext uri="{9D8B030D-6E8A-4147-A177-3AD203B41FA5}">
                      <a16:colId xmlns="" xmlns:a16="http://schemas.microsoft.com/office/drawing/2014/main" val="20006"/>
                    </a:ext>
                  </a:extLst>
                </a:gridCol>
              </a:tblGrid>
              <a:tr h="1453953">
                <a:tc>
                  <a:txBody>
                    <a:bodyPr/>
                    <a:lstStyle/>
                    <a:p>
                      <a:r>
                        <a:rPr lang="en-US" sz="1800" dirty="0">
                          <a:latin typeface="Times New Roman" panose="02020603050405020304" pitchFamily="18" charset="0"/>
                          <a:cs typeface="Times New Roman" panose="02020603050405020304" pitchFamily="18" charset="0"/>
                        </a:rPr>
                        <a:t>Sample Code</a:t>
                      </a:r>
                    </a:p>
                  </a:txBody>
                  <a:tcPr/>
                </a:tc>
                <a:tc>
                  <a:txBody>
                    <a:bodyPr/>
                    <a:lstStyle/>
                    <a:p>
                      <a:r>
                        <a:rPr lang="en-US" sz="1800" dirty="0">
                          <a:latin typeface="Times New Roman" panose="02020603050405020304" pitchFamily="18" charset="0"/>
                          <a:cs typeface="Times New Roman" panose="02020603050405020304" pitchFamily="18" charset="0"/>
                        </a:rPr>
                        <a:t>MXene</a:t>
                      </a:r>
                    </a:p>
                  </a:txBody>
                  <a:tcPr/>
                </a:tc>
                <a:tc>
                  <a:txBody>
                    <a:bodyPr/>
                    <a:lstStyle/>
                    <a:p>
                      <a:r>
                        <a:rPr lang="en-US" sz="1800" dirty="0">
                          <a:latin typeface="Times New Roman" panose="02020603050405020304" pitchFamily="18" charset="0"/>
                          <a:cs typeface="Times New Roman" panose="02020603050405020304" pitchFamily="18" charset="0"/>
                        </a:rPr>
                        <a:t>PVDF</a:t>
                      </a:r>
                    </a:p>
                  </a:txBody>
                  <a:tcPr/>
                </a:tc>
                <a:tc>
                  <a:txBody>
                    <a:bodyPr/>
                    <a:lstStyle/>
                    <a:p>
                      <a:pPr algn="just"/>
                      <a:r>
                        <a:rPr lang="en-US" sz="1800" dirty="0">
                          <a:latin typeface="Times New Roman" panose="02020603050405020304" pitchFamily="18" charset="0"/>
                          <a:cs typeface="Times New Roman" panose="02020603050405020304" pitchFamily="18" charset="0"/>
                        </a:rPr>
                        <a:t>Total Reaction Time to get </a:t>
                      </a:r>
                      <a:r>
                        <a:rPr lang="en-US" sz="1800">
                          <a:latin typeface="Times New Roman" panose="02020603050405020304" pitchFamily="18" charset="0"/>
                          <a:cs typeface="Times New Roman" panose="02020603050405020304" pitchFamily="18" charset="0"/>
                        </a:rPr>
                        <a:t>PVDF</a:t>
                      </a:r>
                      <a:r>
                        <a:rPr lang="en-US" sz="1800" baseline="0">
                          <a:latin typeface="Times New Roman" panose="02020603050405020304" pitchFamily="18" charset="0"/>
                          <a:cs typeface="Times New Roman" panose="02020603050405020304" pitchFamily="18" charset="0"/>
                        </a:rPr>
                        <a:t>  Nano composite </a:t>
                      </a:r>
                      <a:r>
                        <a:rPr lang="en-US" sz="1800" baseline="0" dirty="0">
                          <a:latin typeface="Times New Roman" panose="02020603050405020304" pitchFamily="18" charset="0"/>
                          <a:cs typeface="Times New Roman" panose="02020603050405020304" pitchFamily="18" charset="0"/>
                        </a:rPr>
                        <a:t>mixture</a:t>
                      </a:r>
                      <a:endParaRPr lang="en-US"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Drying</a:t>
                      </a:r>
                      <a:r>
                        <a:rPr lang="en-US" sz="1800" baseline="0" dirty="0">
                          <a:latin typeface="Times New Roman" panose="02020603050405020304" pitchFamily="18" charset="0"/>
                          <a:cs typeface="Times New Roman" panose="02020603050405020304" pitchFamily="18" charset="0"/>
                        </a:rPr>
                        <a:t> Oven </a:t>
                      </a:r>
                      <a:r>
                        <a:rPr lang="en-US" sz="1800" dirty="0">
                          <a:latin typeface="Times New Roman" panose="02020603050405020304" pitchFamily="18" charset="0"/>
                          <a:cs typeface="Times New Roman" panose="02020603050405020304" pitchFamily="18" charset="0"/>
                        </a:rPr>
                        <a:t>Parameters</a:t>
                      </a:r>
                    </a:p>
                  </a:txBody>
                  <a:tcPr/>
                </a:tc>
                <a:tc>
                  <a:txBody>
                    <a:bodyPr/>
                    <a:lstStyle/>
                    <a:p>
                      <a:pPr algn="just"/>
                      <a:r>
                        <a:rPr lang="en-US" sz="1800" dirty="0">
                          <a:latin typeface="Times New Roman" panose="02020603050405020304" pitchFamily="18" charset="0"/>
                          <a:cs typeface="Times New Roman" panose="02020603050405020304" pitchFamily="18" charset="0"/>
                        </a:rPr>
                        <a:t>Compression</a:t>
                      </a:r>
                      <a:r>
                        <a:rPr lang="en-US" sz="1800" baseline="0" dirty="0">
                          <a:latin typeface="Times New Roman" panose="02020603050405020304" pitchFamily="18" charset="0"/>
                          <a:cs typeface="Times New Roman" panose="02020603050405020304" pitchFamily="18" charset="0"/>
                        </a:rPr>
                        <a:t> molding parameters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Thickness of</a:t>
                      </a:r>
                      <a:r>
                        <a:rPr lang="en-US" sz="1800" baseline="0" dirty="0">
                          <a:latin typeface="Times New Roman" panose="02020603050405020304" pitchFamily="18" charset="0"/>
                          <a:cs typeface="Times New Roman" panose="02020603050405020304" pitchFamily="18" charset="0"/>
                        </a:rPr>
                        <a:t> film</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Avg.)</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636104">
                <a:tc>
                  <a:txBody>
                    <a:bodyPr/>
                    <a:lstStyle/>
                    <a:p>
                      <a:r>
                        <a:rPr lang="en-US" sz="1800" dirty="0">
                          <a:latin typeface="Times New Roman" panose="02020603050405020304" pitchFamily="18" charset="0"/>
                          <a:cs typeface="Times New Roman" panose="02020603050405020304" pitchFamily="18" charset="0"/>
                        </a:rPr>
                        <a:t> MP1</a:t>
                      </a:r>
                    </a:p>
                  </a:txBody>
                  <a:tcPr/>
                </a:tc>
                <a:tc>
                  <a:txBody>
                    <a:bodyPr/>
                    <a:lstStyle/>
                    <a:p>
                      <a:r>
                        <a:rPr lang="en-US" sz="1800" dirty="0">
                          <a:latin typeface="Times New Roman" panose="02020603050405020304" pitchFamily="18" charset="0"/>
                          <a:cs typeface="Times New Roman" panose="02020603050405020304" pitchFamily="18" charset="0"/>
                        </a:rPr>
                        <a:t>1</a:t>
                      </a:r>
                      <a:r>
                        <a:rPr lang="en-US" sz="1800" baseline="0" dirty="0">
                          <a:latin typeface="Times New Roman" panose="02020603050405020304" pitchFamily="18" charset="0"/>
                          <a:cs typeface="Times New Roman" panose="02020603050405020304" pitchFamily="18" charset="0"/>
                        </a:rPr>
                        <a:t> wt.% (0.05 g)</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baseline="0" dirty="0">
                          <a:latin typeface="Times New Roman" panose="02020603050405020304" pitchFamily="18" charset="0"/>
                          <a:cs typeface="Times New Roman" panose="02020603050405020304" pitchFamily="18" charset="0"/>
                        </a:rPr>
                        <a:t>6 hours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 50bar </a:t>
                      </a:r>
                      <a:r>
                        <a:rPr lang="en-US" sz="1800" baseline="0" dirty="0">
                          <a:latin typeface="Times New Roman" panose="02020603050405020304" pitchFamily="18" charset="0"/>
                          <a:cs typeface="Times New Roman" panose="02020603050405020304" pitchFamily="18" charset="0"/>
                        </a:rPr>
                        <a:t>for 1 hr.</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471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908720">
                <a:tc>
                  <a:txBody>
                    <a:bodyPr/>
                    <a:lstStyle/>
                    <a:p>
                      <a:r>
                        <a:rPr lang="en-US" sz="1800" dirty="0">
                          <a:latin typeface="Times New Roman" panose="02020603050405020304" pitchFamily="18" charset="0"/>
                          <a:cs typeface="Times New Roman" panose="02020603050405020304" pitchFamily="18" charset="0"/>
                        </a:rPr>
                        <a:t> MP2</a:t>
                      </a:r>
                    </a:p>
                  </a:txBody>
                  <a:tcPr/>
                </a:tc>
                <a:tc>
                  <a:txBody>
                    <a:bodyPr/>
                    <a:lstStyle/>
                    <a:p>
                      <a:r>
                        <a:rPr lang="en-US" sz="1800" dirty="0">
                          <a:latin typeface="Times New Roman" panose="02020603050405020304" pitchFamily="18" charset="0"/>
                          <a:cs typeface="Times New Roman" panose="02020603050405020304" pitchFamily="18" charset="0"/>
                        </a:rPr>
                        <a:t>2 wt.% (0.10 g)</a:t>
                      </a: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dirty="0">
                          <a:latin typeface="Times New Roman" panose="02020603050405020304" pitchFamily="18" charset="0"/>
                          <a:cs typeface="Times New Roman" panose="02020603050405020304" pitchFamily="18" charset="0"/>
                        </a:rPr>
                        <a:t>6</a:t>
                      </a:r>
                      <a:r>
                        <a:rPr lang="en-US" sz="1800" baseline="0" dirty="0">
                          <a:latin typeface="Times New Roman" panose="02020603050405020304" pitchFamily="18" charset="0"/>
                          <a:cs typeface="Times New Roman" panose="02020603050405020304" pitchFamily="18" charset="0"/>
                        </a:rPr>
                        <a:t> hours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,50 bar </a:t>
                      </a:r>
                      <a:r>
                        <a:rPr lang="en-US" sz="1800" baseline="0" dirty="0" smtClean="0">
                          <a:latin typeface="Times New Roman" panose="02020603050405020304" pitchFamily="18" charset="0"/>
                          <a:cs typeface="Times New Roman" panose="02020603050405020304" pitchFamily="18" charset="0"/>
                        </a:rPr>
                        <a:t>for </a:t>
                      </a:r>
                      <a:r>
                        <a:rPr lang="en-US" sz="1800" baseline="0" dirty="0">
                          <a:latin typeface="Times New Roman" panose="02020603050405020304" pitchFamily="18" charset="0"/>
                          <a:cs typeface="Times New Roman" panose="02020603050405020304" pitchFamily="18" charset="0"/>
                        </a:rPr>
                        <a:t>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248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908720">
                <a:tc>
                  <a:txBody>
                    <a:bodyPr/>
                    <a:lstStyle/>
                    <a:p>
                      <a:r>
                        <a:rPr lang="en-US" sz="1800" dirty="0">
                          <a:latin typeface="Times New Roman" panose="02020603050405020304" pitchFamily="18" charset="0"/>
                          <a:cs typeface="Times New Roman" panose="02020603050405020304" pitchFamily="18" charset="0"/>
                        </a:rPr>
                        <a:t> MP3</a:t>
                      </a:r>
                    </a:p>
                  </a:txBody>
                  <a:tcPr/>
                </a:tc>
                <a:tc>
                  <a:txBody>
                    <a:bodyPr/>
                    <a:lstStyle/>
                    <a:p>
                      <a:r>
                        <a:rPr lang="en-US" sz="1800" dirty="0">
                          <a:latin typeface="Times New Roman" panose="02020603050405020304" pitchFamily="18" charset="0"/>
                          <a:cs typeface="Times New Roman" panose="02020603050405020304" pitchFamily="18" charset="0"/>
                        </a:rPr>
                        <a:t>3 wt.% (0.1546g)</a:t>
                      </a: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dirty="0">
                          <a:latin typeface="Times New Roman" panose="02020603050405020304" pitchFamily="18" charset="0"/>
                          <a:cs typeface="Times New Roman" panose="02020603050405020304" pitchFamily="18" charset="0"/>
                        </a:rPr>
                        <a:t>6</a:t>
                      </a:r>
                      <a:r>
                        <a:rPr lang="en-US" sz="1800" baseline="0" dirty="0">
                          <a:latin typeface="Times New Roman" panose="02020603050405020304" pitchFamily="18" charset="0"/>
                          <a:cs typeface="Times New Roman" panose="02020603050405020304" pitchFamily="18" charset="0"/>
                        </a:rPr>
                        <a:t> hours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a:t>
                      </a:r>
                      <a:r>
                        <a:rPr lang="en-US" sz="1800" baseline="0" dirty="0" smtClean="0">
                          <a:latin typeface="Times New Roman" panose="02020603050405020304" pitchFamily="18" charset="0"/>
                          <a:cs typeface="Times New Roman" panose="02020603050405020304" pitchFamily="18" charset="0"/>
                        </a:rPr>
                        <a:t>,50 bar for </a:t>
                      </a:r>
                      <a:r>
                        <a:rPr lang="en-US" sz="1800" baseline="0" dirty="0">
                          <a:latin typeface="Times New Roman" panose="02020603050405020304" pitchFamily="18" charset="0"/>
                          <a:cs typeface="Times New Roman" panose="02020603050405020304" pitchFamily="18" charset="0"/>
                        </a:rPr>
                        <a:t>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287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908720">
                <a:tc>
                  <a:txBody>
                    <a:bodyPr/>
                    <a:lstStyle/>
                    <a:p>
                      <a:r>
                        <a:rPr lang="en-US" sz="1800" dirty="0">
                          <a:latin typeface="Times New Roman" panose="02020603050405020304" pitchFamily="18" charset="0"/>
                          <a:cs typeface="Times New Roman" panose="02020603050405020304" pitchFamily="18" charset="0"/>
                        </a:rPr>
                        <a:t>MP4</a:t>
                      </a:r>
                    </a:p>
                  </a:txBody>
                  <a:tcPr/>
                </a:tc>
                <a:tc>
                  <a:txBody>
                    <a:bodyPr/>
                    <a:lstStyle/>
                    <a:p>
                      <a:r>
                        <a:rPr lang="en-US" sz="1800" dirty="0">
                          <a:latin typeface="Times New Roman" panose="02020603050405020304" pitchFamily="18" charset="0"/>
                          <a:cs typeface="Times New Roman" panose="02020603050405020304" pitchFamily="18" charset="0"/>
                        </a:rPr>
                        <a:t>4 wt.% (0.2083g)</a:t>
                      </a: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dirty="0">
                          <a:latin typeface="Times New Roman" panose="02020603050405020304" pitchFamily="18" charset="0"/>
                          <a:cs typeface="Times New Roman" panose="02020603050405020304" pitchFamily="18" charset="0"/>
                        </a:rPr>
                        <a:t>6</a:t>
                      </a:r>
                      <a:r>
                        <a:rPr lang="en-US" sz="1800" baseline="0" dirty="0">
                          <a:latin typeface="Times New Roman" panose="02020603050405020304" pitchFamily="18" charset="0"/>
                          <a:cs typeface="Times New Roman" panose="02020603050405020304" pitchFamily="18" charset="0"/>
                        </a:rPr>
                        <a:t> hours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a:t>
                      </a:r>
                      <a:r>
                        <a:rPr lang="en-US" sz="1800" baseline="0" dirty="0" smtClean="0">
                          <a:latin typeface="Times New Roman" panose="02020603050405020304" pitchFamily="18" charset="0"/>
                          <a:cs typeface="Times New Roman" panose="02020603050405020304" pitchFamily="18" charset="0"/>
                        </a:rPr>
                        <a:t>,50 bar for </a:t>
                      </a:r>
                      <a:r>
                        <a:rPr lang="en-US" sz="1800" baseline="0" dirty="0">
                          <a:latin typeface="Times New Roman" panose="02020603050405020304" pitchFamily="18" charset="0"/>
                          <a:cs typeface="Times New Roman" panose="02020603050405020304" pitchFamily="18" charset="0"/>
                        </a:rPr>
                        <a:t>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267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r h="908720">
                <a:tc>
                  <a:txBody>
                    <a:bodyPr/>
                    <a:lstStyle/>
                    <a:p>
                      <a:r>
                        <a:rPr lang="en-US" sz="1800" dirty="0">
                          <a:latin typeface="Times New Roman" panose="02020603050405020304" pitchFamily="18" charset="0"/>
                          <a:cs typeface="Times New Roman" panose="02020603050405020304" pitchFamily="18" charset="0"/>
                        </a:rPr>
                        <a:t>MP5</a:t>
                      </a:r>
                    </a:p>
                  </a:txBody>
                  <a:tcPr/>
                </a:tc>
                <a:tc>
                  <a:txBody>
                    <a:bodyPr/>
                    <a:lstStyle/>
                    <a:p>
                      <a:r>
                        <a:rPr lang="en-US" sz="1800" dirty="0">
                          <a:latin typeface="Times New Roman" panose="02020603050405020304" pitchFamily="18" charset="0"/>
                          <a:cs typeface="Times New Roman" panose="02020603050405020304" pitchFamily="18" charset="0"/>
                        </a:rPr>
                        <a:t>5 wt.% (0.2631g)</a:t>
                      </a: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dirty="0">
                          <a:latin typeface="Times New Roman" panose="02020603050405020304" pitchFamily="18" charset="0"/>
                          <a:cs typeface="Times New Roman" panose="02020603050405020304" pitchFamily="18" charset="0"/>
                        </a:rPr>
                        <a:t>6</a:t>
                      </a:r>
                      <a:r>
                        <a:rPr lang="en-US" sz="1800" baseline="0" dirty="0">
                          <a:latin typeface="Times New Roman" panose="02020603050405020304" pitchFamily="18" charset="0"/>
                          <a:cs typeface="Times New Roman" panose="02020603050405020304" pitchFamily="18" charset="0"/>
                        </a:rPr>
                        <a:t> hours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 </a:t>
                      </a:r>
                      <a:r>
                        <a:rPr lang="en-US" sz="1800" baseline="0" dirty="0">
                          <a:latin typeface="Times New Roman" panose="02020603050405020304" pitchFamily="18" charset="0"/>
                          <a:cs typeface="Times New Roman" panose="02020603050405020304" pitchFamily="18" charset="0"/>
                        </a:rPr>
                        <a:t>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a:t>
                      </a:r>
                      <a:r>
                        <a:rPr lang="en-US" sz="1800" b="0" i="0"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sz="1800" baseline="0" dirty="0" smtClean="0">
                          <a:latin typeface="Times New Roman" panose="02020603050405020304" pitchFamily="18" charset="0"/>
                          <a:cs typeface="Times New Roman" panose="02020603050405020304" pitchFamily="18" charset="0"/>
                        </a:rPr>
                        <a:t>50 bar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Times New Roman" panose="02020603050405020304" pitchFamily="18" charset="0"/>
                          <a:cs typeface="Times New Roman" panose="02020603050405020304" pitchFamily="18" charset="0"/>
                        </a:rPr>
                        <a:t>for </a:t>
                      </a:r>
                      <a:r>
                        <a:rPr lang="en-US" sz="1800" baseline="0" dirty="0">
                          <a:latin typeface="Times New Roman" panose="02020603050405020304" pitchFamily="18" charset="0"/>
                          <a:cs typeface="Times New Roman" panose="02020603050405020304" pitchFamily="18" charset="0"/>
                        </a:rPr>
                        <a:t>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269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5"/>
                  </a:ext>
                </a:extLst>
              </a:tr>
            </a:tbl>
          </a:graphicData>
        </a:graphic>
      </p:graphicFrame>
      <p:sp>
        <p:nvSpPr>
          <p:cNvPr id="3" name="TextBox 2"/>
          <p:cNvSpPr txBox="1"/>
          <p:nvPr/>
        </p:nvSpPr>
        <p:spPr>
          <a:xfrm>
            <a:off x="10630968" y="331236"/>
            <a:ext cx="393106" cy="369332"/>
          </a:xfrm>
          <a:prstGeom prst="rect">
            <a:avLst/>
          </a:prstGeom>
          <a:noFill/>
        </p:spPr>
        <p:txBody>
          <a:bodyPr wrap="square" rtlCol="0">
            <a:spAutoFit/>
          </a:bodyPr>
          <a:lstStyle/>
          <a:p>
            <a:r>
              <a:rPr lang="en-US" dirty="0" smtClean="0"/>
              <a:t>7</a:t>
            </a:r>
            <a:endParaRPr lang="en-US" dirty="0"/>
          </a:p>
        </p:txBody>
      </p:sp>
    </p:spTree>
    <p:extLst>
      <p:ext uri="{BB962C8B-B14F-4D97-AF65-F5344CB8AC3E}">
        <p14:creationId xmlns:p14="http://schemas.microsoft.com/office/powerpoint/2010/main" val="412191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206" y="123568"/>
            <a:ext cx="10058400" cy="661624"/>
          </a:xfrm>
        </p:spPr>
        <p:txBody>
          <a:bodyPr>
            <a:normAutofit fontScale="90000"/>
          </a:bodyPr>
          <a:lstStyle/>
          <a:p>
            <a:r>
              <a:rPr lang="en-US" sz="3600" u="sng" dirty="0">
                <a:solidFill>
                  <a:schemeClr val="bg1">
                    <a:lumMod val="95000"/>
                    <a:lumOff val="5000"/>
                  </a:schemeClr>
                </a:solidFill>
                <a:latin typeface="Times New Roman" panose="02020603050405020304" pitchFamily="18" charset="0"/>
                <a:cs typeface="Times New Roman" panose="02020603050405020304" pitchFamily="18" charset="0"/>
              </a:rPr>
              <a:t>COMPOSITIONS  OF FILM PREPARED WITH SWCNT</a:t>
            </a:r>
          </a:p>
        </p:txBody>
      </p:sp>
      <p:graphicFrame>
        <p:nvGraphicFramePr>
          <p:cNvPr id="4" name="Table 3"/>
          <p:cNvGraphicFramePr>
            <a:graphicFrameLocks noGrp="1"/>
          </p:cNvGraphicFramePr>
          <p:nvPr>
            <p:extLst>
              <p:ext uri="{D42A27DB-BD31-4B8C-83A1-F6EECF244321}">
                <p14:modId xmlns:p14="http://schemas.microsoft.com/office/powerpoint/2010/main" val="4278269731"/>
              </p:ext>
            </p:extLst>
          </p:nvPr>
        </p:nvGraphicFramePr>
        <p:xfrm>
          <a:off x="526776" y="1292089"/>
          <a:ext cx="11400181" cy="4790777"/>
        </p:xfrm>
        <a:graphic>
          <a:graphicData uri="http://schemas.openxmlformats.org/drawingml/2006/table">
            <a:tbl>
              <a:tblPr firstRow="1" bandRow="1">
                <a:tableStyleId>{5C22544A-7EE6-4342-B048-85BDC9FD1C3A}</a:tableStyleId>
              </a:tblPr>
              <a:tblGrid>
                <a:gridCol w="1259746">
                  <a:extLst>
                    <a:ext uri="{9D8B030D-6E8A-4147-A177-3AD203B41FA5}">
                      <a16:colId xmlns="" xmlns:a16="http://schemas.microsoft.com/office/drawing/2014/main" val="20000"/>
                    </a:ext>
                  </a:extLst>
                </a:gridCol>
                <a:gridCol w="1672295">
                  <a:extLst>
                    <a:ext uri="{9D8B030D-6E8A-4147-A177-3AD203B41FA5}">
                      <a16:colId xmlns="" xmlns:a16="http://schemas.microsoft.com/office/drawing/2014/main" val="20001"/>
                    </a:ext>
                  </a:extLst>
                </a:gridCol>
                <a:gridCol w="874992">
                  <a:extLst>
                    <a:ext uri="{9D8B030D-6E8A-4147-A177-3AD203B41FA5}">
                      <a16:colId xmlns="" xmlns:a16="http://schemas.microsoft.com/office/drawing/2014/main" val="20002"/>
                    </a:ext>
                  </a:extLst>
                </a:gridCol>
                <a:gridCol w="1087723">
                  <a:extLst>
                    <a:ext uri="{9D8B030D-6E8A-4147-A177-3AD203B41FA5}">
                      <a16:colId xmlns="" xmlns:a16="http://schemas.microsoft.com/office/drawing/2014/main" val="20003"/>
                    </a:ext>
                  </a:extLst>
                </a:gridCol>
                <a:gridCol w="2072572">
                  <a:extLst>
                    <a:ext uri="{9D8B030D-6E8A-4147-A177-3AD203B41FA5}">
                      <a16:colId xmlns="" xmlns:a16="http://schemas.microsoft.com/office/drawing/2014/main" val="20004"/>
                    </a:ext>
                  </a:extLst>
                </a:gridCol>
                <a:gridCol w="1943640">
                  <a:extLst>
                    <a:ext uri="{9D8B030D-6E8A-4147-A177-3AD203B41FA5}">
                      <a16:colId xmlns="" xmlns:a16="http://schemas.microsoft.com/office/drawing/2014/main" val="20005"/>
                    </a:ext>
                  </a:extLst>
                </a:gridCol>
                <a:gridCol w="1317819">
                  <a:extLst>
                    <a:ext uri="{9D8B030D-6E8A-4147-A177-3AD203B41FA5}">
                      <a16:colId xmlns="" xmlns:a16="http://schemas.microsoft.com/office/drawing/2014/main" val="20006"/>
                    </a:ext>
                  </a:extLst>
                </a:gridCol>
                <a:gridCol w="1171394">
                  <a:extLst>
                    <a:ext uri="{9D8B030D-6E8A-4147-A177-3AD203B41FA5}">
                      <a16:colId xmlns="" xmlns:a16="http://schemas.microsoft.com/office/drawing/2014/main" val="20007"/>
                    </a:ext>
                  </a:extLst>
                </a:gridCol>
              </a:tblGrid>
              <a:tr h="1286648">
                <a:tc>
                  <a:txBody>
                    <a:bodyPr/>
                    <a:lstStyle/>
                    <a:p>
                      <a:r>
                        <a:rPr lang="en-US" sz="1800" dirty="0">
                          <a:latin typeface="Times New Roman" panose="02020603050405020304" pitchFamily="18" charset="0"/>
                          <a:cs typeface="Times New Roman" panose="02020603050405020304" pitchFamily="18" charset="0"/>
                        </a:rPr>
                        <a:t>Sample Code</a:t>
                      </a:r>
                    </a:p>
                  </a:txBody>
                  <a:tcPr/>
                </a:tc>
                <a:tc>
                  <a:txBody>
                    <a:bodyPr/>
                    <a:lstStyle/>
                    <a:p>
                      <a:r>
                        <a:rPr lang="en-US" sz="1800" dirty="0">
                          <a:latin typeface="Times New Roman" panose="02020603050405020304" pitchFamily="18" charset="0"/>
                          <a:cs typeface="Times New Roman" panose="02020603050405020304" pitchFamily="18" charset="0"/>
                        </a:rPr>
                        <a:t>MXene</a:t>
                      </a:r>
                    </a:p>
                  </a:txBody>
                  <a:tcPr/>
                </a:tc>
                <a:tc>
                  <a:txBody>
                    <a:bodyPr/>
                    <a:lstStyle/>
                    <a:p>
                      <a:r>
                        <a:rPr lang="en-US" sz="1800" dirty="0">
                          <a:latin typeface="Times New Roman" panose="02020603050405020304" pitchFamily="18" charset="0"/>
                          <a:cs typeface="Times New Roman" panose="02020603050405020304" pitchFamily="18" charset="0"/>
                        </a:rPr>
                        <a:t>PVDF</a:t>
                      </a:r>
                    </a:p>
                  </a:txBody>
                  <a:tcPr/>
                </a:tc>
                <a:tc>
                  <a:txBody>
                    <a:bodyPr/>
                    <a:lstStyle/>
                    <a:p>
                      <a:r>
                        <a:rPr lang="en-US" sz="1800" dirty="0">
                          <a:latin typeface="Times New Roman" panose="02020603050405020304" pitchFamily="18" charset="0"/>
                          <a:cs typeface="Times New Roman" panose="02020603050405020304" pitchFamily="18" charset="0"/>
                        </a:rPr>
                        <a:t>CNT</a:t>
                      </a:r>
                    </a:p>
                  </a:txBody>
                  <a:tcPr/>
                </a:tc>
                <a:tc>
                  <a:txBody>
                    <a:bodyPr/>
                    <a:lstStyle/>
                    <a:p>
                      <a:pPr algn="just"/>
                      <a:r>
                        <a:rPr lang="en-US" sz="1800" dirty="0">
                          <a:latin typeface="Times New Roman" panose="02020603050405020304" pitchFamily="18" charset="0"/>
                          <a:cs typeface="Times New Roman" panose="02020603050405020304" pitchFamily="18" charset="0"/>
                        </a:rPr>
                        <a:t>Total Time to get</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PVDF</a:t>
                      </a:r>
                      <a:r>
                        <a:rPr lang="en-US" sz="1800" baseline="0" dirty="0">
                          <a:latin typeface="Times New Roman" panose="02020603050405020304" pitchFamily="18" charset="0"/>
                          <a:cs typeface="Times New Roman" panose="02020603050405020304" pitchFamily="18" charset="0"/>
                        </a:rPr>
                        <a:t>  Nano composite mixture</a:t>
                      </a:r>
                      <a:endParaRPr lang="en-US"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Drying</a:t>
                      </a:r>
                      <a:r>
                        <a:rPr lang="en-US" sz="1800" baseline="0" dirty="0">
                          <a:latin typeface="Times New Roman" panose="02020603050405020304" pitchFamily="18" charset="0"/>
                          <a:cs typeface="Times New Roman" panose="02020603050405020304" pitchFamily="18" charset="0"/>
                        </a:rPr>
                        <a:t> Oven </a:t>
                      </a:r>
                      <a:r>
                        <a:rPr lang="en-US" sz="1800" dirty="0">
                          <a:latin typeface="Times New Roman" panose="02020603050405020304" pitchFamily="18" charset="0"/>
                          <a:cs typeface="Times New Roman" panose="02020603050405020304" pitchFamily="18" charset="0"/>
                        </a:rPr>
                        <a:t>Parameters</a:t>
                      </a:r>
                    </a:p>
                  </a:txBody>
                  <a:tcPr/>
                </a:tc>
                <a:tc>
                  <a:txBody>
                    <a:bodyPr/>
                    <a:lstStyle/>
                    <a:p>
                      <a:r>
                        <a:rPr lang="en-US" sz="1800" dirty="0">
                          <a:latin typeface="Times New Roman" panose="02020603050405020304" pitchFamily="18" charset="0"/>
                          <a:cs typeface="Times New Roman" panose="02020603050405020304" pitchFamily="18" charset="0"/>
                        </a:rPr>
                        <a:t>Compression</a:t>
                      </a:r>
                      <a:r>
                        <a:rPr lang="en-US" sz="1800" baseline="0" dirty="0">
                          <a:latin typeface="Times New Roman" panose="02020603050405020304" pitchFamily="18" charset="0"/>
                          <a:cs typeface="Times New Roman" panose="02020603050405020304" pitchFamily="18" charset="0"/>
                        </a:rPr>
                        <a:t> molding parameters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Thickness of</a:t>
                      </a:r>
                      <a:r>
                        <a:rPr lang="en-US" sz="1800" baseline="0" dirty="0">
                          <a:latin typeface="Times New Roman" panose="02020603050405020304" pitchFamily="18" charset="0"/>
                          <a:cs typeface="Times New Roman" panose="02020603050405020304" pitchFamily="18" charset="0"/>
                        </a:rPr>
                        <a:t> film</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Avg.)</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1168043">
                <a:tc>
                  <a:txBody>
                    <a:bodyPr/>
                    <a:lstStyle/>
                    <a:p>
                      <a:r>
                        <a:rPr lang="en-US" sz="1800" dirty="0">
                          <a:latin typeface="Times New Roman" panose="02020603050405020304" pitchFamily="18" charset="0"/>
                          <a:cs typeface="Times New Roman" panose="02020603050405020304" pitchFamily="18" charset="0"/>
                        </a:rPr>
                        <a:t> CP1</a:t>
                      </a:r>
                    </a:p>
                  </a:txBody>
                  <a:tcPr/>
                </a:tc>
                <a:tc>
                  <a:txBody>
                    <a:bodyPr/>
                    <a:lstStyle/>
                    <a:p>
                      <a:r>
                        <a:rPr lang="en-US" sz="1800" dirty="0">
                          <a:latin typeface="Times New Roman" panose="02020603050405020304" pitchFamily="18" charset="0"/>
                          <a:cs typeface="Times New Roman" panose="02020603050405020304" pitchFamily="18" charset="0"/>
                        </a:rPr>
                        <a:t>NA</a:t>
                      </a:r>
                    </a:p>
                  </a:txBody>
                  <a:tcPr/>
                </a:tc>
                <a:tc>
                  <a:txBody>
                    <a:bodyPr/>
                    <a:lstStyle/>
                    <a:p>
                      <a:r>
                        <a:rPr lang="en-US" sz="1800" dirty="0">
                          <a:latin typeface="Times New Roman" panose="02020603050405020304" pitchFamily="18" charset="0"/>
                          <a:cs typeface="Times New Roman" panose="02020603050405020304" pitchFamily="18" charset="0"/>
                        </a:rPr>
                        <a:t>3g</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1Wt.% (0.030g)</a:t>
                      </a: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baseline="0" dirty="0">
                          <a:latin typeface="Times New Roman" panose="02020603050405020304" pitchFamily="18" charset="0"/>
                          <a:cs typeface="Times New Roman" panose="02020603050405020304" pitchFamily="18" charset="0"/>
                        </a:rPr>
                        <a:t>6 hours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C,50 bar </a:t>
                      </a:r>
                      <a:r>
                        <a:rPr lang="en-US" sz="1800" baseline="0" dirty="0">
                          <a:latin typeface="Times New Roman" panose="02020603050405020304" pitchFamily="18" charset="0"/>
                          <a:cs typeface="Times New Roman" panose="02020603050405020304" pitchFamily="18" charset="0"/>
                        </a:rPr>
                        <a:t>for 1 hr.</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190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1168043">
                <a:tc>
                  <a:txBody>
                    <a:bodyPr/>
                    <a:lstStyle/>
                    <a:p>
                      <a:r>
                        <a:rPr lang="en-US" sz="1800" dirty="0">
                          <a:latin typeface="Times New Roman" panose="02020603050405020304" pitchFamily="18" charset="0"/>
                          <a:cs typeface="Times New Roman" panose="02020603050405020304" pitchFamily="18" charset="0"/>
                        </a:rPr>
                        <a:t> PC1M3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3 Wt.% (0.09 g)</a:t>
                      </a: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2.88g</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 Wt.% (0.03 g)</a:t>
                      </a:r>
                    </a:p>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6 </a:t>
                      </a:r>
                      <a:r>
                        <a:rPr lang="en-US" sz="1800" baseline="0" dirty="0">
                          <a:latin typeface="Times New Roman" panose="02020603050405020304" pitchFamily="18" charset="0"/>
                          <a:cs typeface="Times New Roman" panose="02020603050405020304" pitchFamily="18" charset="0"/>
                        </a:rPr>
                        <a:t>hours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,50 bar </a:t>
                      </a:r>
                      <a:r>
                        <a:rPr lang="en-US" sz="1800" baseline="0" dirty="0" smtClean="0">
                          <a:latin typeface="Times New Roman" panose="02020603050405020304" pitchFamily="18" charset="0"/>
                          <a:cs typeface="Times New Roman" panose="02020603050405020304" pitchFamily="18" charset="0"/>
                        </a:rPr>
                        <a:t>for </a:t>
                      </a:r>
                      <a:r>
                        <a:rPr lang="en-US" sz="1800" baseline="0" dirty="0">
                          <a:latin typeface="Times New Roman" panose="02020603050405020304" pitchFamily="18" charset="0"/>
                          <a:cs typeface="Times New Roman" panose="02020603050405020304" pitchFamily="18" charset="0"/>
                        </a:rPr>
                        <a:t>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205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1168043">
                <a:tc>
                  <a:txBody>
                    <a:bodyPr/>
                    <a:lstStyle/>
                    <a:p>
                      <a:r>
                        <a:rPr lang="en-US" sz="1800" dirty="0">
                          <a:latin typeface="Times New Roman" panose="02020603050405020304" pitchFamily="18" charset="0"/>
                          <a:cs typeface="Times New Roman" panose="02020603050405020304" pitchFamily="18" charset="0"/>
                        </a:rPr>
                        <a:t>PVDF</a:t>
                      </a:r>
                    </a:p>
                  </a:txBody>
                  <a:tcPr/>
                </a:tc>
                <a:tc>
                  <a:txBody>
                    <a:bodyPr/>
                    <a:lstStyle/>
                    <a:p>
                      <a:r>
                        <a:rPr lang="en-US" sz="1800" dirty="0">
                          <a:latin typeface="Times New Roman" panose="02020603050405020304" pitchFamily="18" charset="0"/>
                          <a:cs typeface="Times New Roman" panose="02020603050405020304" pitchFamily="18" charset="0"/>
                        </a:rPr>
                        <a:t>NA</a:t>
                      </a:r>
                    </a:p>
                  </a:txBody>
                  <a:tcPr/>
                </a:tc>
                <a:tc>
                  <a:txBody>
                    <a:bodyPr/>
                    <a:lstStyle/>
                    <a:p>
                      <a:r>
                        <a:rPr lang="en-US" sz="1800" dirty="0">
                          <a:latin typeface="Times New Roman" panose="02020603050405020304" pitchFamily="18" charset="0"/>
                          <a:cs typeface="Times New Roman" panose="02020603050405020304" pitchFamily="18" charset="0"/>
                        </a:rPr>
                        <a:t>5g</a:t>
                      </a:r>
                    </a:p>
                  </a:txBody>
                  <a:tcPr/>
                </a:tc>
                <a:tc>
                  <a:txBody>
                    <a:bodyPr/>
                    <a:lstStyle/>
                    <a:p>
                      <a:r>
                        <a:rPr lang="en-US" sz="1800" dirty="0">
                          <a:latin typeface="Times New Roman" panose="02020603050405020304" pitchFamily="18" charset="0"/>
                          <a:cs typeface="Times New Roman" panose="02020603050405020304" pitchFamily="18" charset="0"/>
                        </a:rPr>
                        <a:t>NA</a:t>
                      </a:r>
                    </a:p>
                  </a:txBody>
                  <a:tcPr/>
                </a:tc>
                <a:tc>
                  <a:txBody>
                    <a:bodyPr/>
                    <a:lstStyle/>
                    <a:p>
                      <a:r>
                        <a:rPr lang="en-US" sz="1800" dirty="0">
                          <a:latin typeface="Times New Roman" panose="02020603050405020304" pitchFamily="18" charset="0"/>
                          <a:cs typeface="Times New Roman" panose="02020603050405020304" pitchFamily="18" charset="0"/>
                        </a:rPr>
                        <a:t>NA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150</a:t>
                      </a:r>
                      <a:r>
                        <a:rPr lang="en-US" sz="1800" baseline="0" dirty="0">
                          <a:latin typeface="Times New Roman" panose="02020603050405020304" pitchFamily="18" charset="0"/>
                          <a:cs typeface="Times New Roman" panose="02020603050405020304" pitchFamily="18" charset="0"/>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t>
                      </a:r>
                      <a:r>
                        <a:rPr lang="en-US" sz="1800" baseline="0" dirty="0">
                          <a:latin typeface="Times New Roman" panose="02020603050405020304" pitchFamily="18" charset="0"/>
                          <a:cs typeface="Times New Roman" panose="02020603050405020304" pitchFamily="18" charset="0"/>
                        </a:rPr>
                        <a:t> for 90 min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200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C,50 bar</a:t>
                      </a:r>
                      <a:r>
                        <a:rPr lang="en-US" sz="1800" baseline="0" dirty="0" smtClean="0">
                          <a:latin typeface="Times New Roman" panose="02020603050405020304" pitchFamily="18" charset="0"/>
                          <a:cs typeface="Times New Roman" panose="02020603050405020304" pitchFamily="18" charset="0"/>
                        </a:rPr>
                        <a:t> </a:t>
                      </a:r>
                      <a:r>
                        <a:rPr lang="en-US" sz="1800" baseline="0" dirty="0">
                          <a:latin typeface="Times New Roman" panose="02020603050405020304" pitchFamily="18" charset="0"/>
                          <a:cs typeface="Times New Roman" panose="02020603050405020304" pitchFamily="18" charset="0"/>
                        </a:rPr>
                        <a:t>for 1 hr.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171 </a:t>
                      </a:r>
                      <a:r>
                        <a:rPr lang="el-GR" dirty="0"/>
                        <a:t>μ</a:t>
                      </a:r>
                      <a:r>
                        <a:rPr lang="en-US" dirty="0"/>
                        <a:t>m</a:t>
                      </a:r>
                    </a:p>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10605331" y="435836"/>
            <a:ext cx="324740" cy="369332"/>
          </a:xfrm>
          <a:prstGeom prst="rect">
            <a:avLst/>
          </a:prstGeom>
          <a:noFill/>
        </p:spPr>
        <p:txBody>
          <a:bodyPr wrap="square" rtlCol="0">
            <a:spAutoFit/>
          </a:bodyPr>
          <a:lstStyle/>
          <a:p>
            <a:r>
              <a:rPr lang="en-US" dirty="0" smtClean="0"/>
              <a:t>8</a:t>
            </a:r>
            <a:endParaRPr lang="en-US" dirty="0"/>
          </a:p>
        </p:txBody>
      </p:sp>
    </p:spTree>
    <p:extLst>
      <p:ext uri="{BB962C8B-B14F-4D97-AF65-F5344CB8AC3E}">
        <p14:creationId xmlns:p14="http://schemas.microsoft.com/office/powerpoint/2010/main" val="3622564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6987" y="381710"/>
            <a:ext cx="7786225" cy="529206"/>
          </a:xfrm>
          <a:solidFill>
            <a:schemeClr val="tx1"/>
          </a:solidFill>
          <a:ln>
            <a:solidFill>
              <a:schemeClr val="tx1"/>
            </a:solidFill>
          </a:ln>
        </p:spPr>
        <p:txBody>
          <a:bodyPr>
            <a:noAutofit/>
          </a:bodyPr>
          <a:lstStyle/>
          <a:p>
            <a:r>
              <a:rPr lang="en-US" sz="2400" dirty="0">
                <a:solidFill>
                  <a:schemeClr val="accent5">
                    <a:lumMod val="50000"/>
                  </a:schemeClr>
                </a:solidFill>
              </a:rPr>
              <a:t> </a:t>
            </a:r>
            <a:r>
              <a:rPr lang="en-US" sz="1600" dirty="0">
                <a:solidFill>
                  <a:schemeClr val="accent5">
                    <a:lumMod val="50000"/>
                  </a:schemeClr>
                </a:solidFill>
                <a:latin typeface="Times New Roman" panose="02020603050405020304" pitchFamily="18" charset="0"/>
                <a:cs typeface="Times New Roman" panose="02020603050405020304" pitchFamily="18" charset="0"/>
              </a:rPr>
              <a:t>SCHEMATIC FOR THE SYNTHESIS OF MXENE-PVDF COMPOSITE FILM</a:t>
            </a:r>
          </a:p>
        </p:txBody>
      </p:sp>
      <p:pic>
        <p:nvPicPr>
          <p:cNvPr id="1026" name="Picture 2" descr="Water In A Beaker Clipart - ClipArt Best"/>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1047206"/>
            <a:ext cx="989561" cy="137760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6A97F4E-B250-49D1-9AB8-69D33F934973}" type="slidenum">
              <a:rPr lang="en-US" smtClean="0"/>
              <a:t>9</a:t>
            </a:fld>
            <a:endParaRPr lang="en-US"/>
          </a:p>
        </p:txBody>
      </p:sp>
      <p:pic>
        <p:nvPicPr>
          <p:cNvPr id="1028" name="Picture 4" descr="Beaker water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702" y="2578884"/>
            <a:ext cx="881783" cy="13487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4764886" y="2457393"/>
            <a:ext cx="1504857" cy="1591720"/>
          </a:xfrm>
          <a:prstGeom prst="rect">
            <a:avLst/>
          </a:prstGeom>
        </p:spPr>
      </p:pic>
      <p:sp>
        <p:nvSpPr>
          <p:cNvPr id="28" name="AutoShape 12" descr="374 Magnetic Stirrer Images, Stock Photos &amp; Vectors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18" descr="374 Magnetic Stirrer Images, Stock Photos &amp; Vectors | Shutterstoc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Lab equipment: magnetic stirrer pellet in a beaker of liqu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605" y="2265090"/>
            <a:ext cx="1411661" cy="197632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ette Retort stand Laboratory Chemistry Titration, Clamp, angle, cross  png | PNGEg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0669" y="2265090"/>
            <a:ext cx="968442" cy="17704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2424810"/>
            <a:ext cx="1314324" cy="1107996"/>
          </a:xfrm>
          <a:prstGeom prst="rect">
            <a:avLst/>
          </a:prstGeom>
          <a:noFill/>
        </p:spPr>
        <p:txBody>
          <a:bodyPr wrap="square" rtlCol="0">
            <a:spAutoFit/>
          </a:bodyPr>
          <a:lstStyle/>
          <a:p>
            <a:pPr algn="ctr"/>
            <a:r>
              <a:rPr lang="en-US" sz="1100" dirty="0">
                <a:solidFill>
                  <a:schemeClr val="bg1"/>
                </a:solidFill>
                <a:latin typeface="Segoe UI" panose="020B0502040204020203" pitchFamily="34" charset="0"/>
                <a:cs typeface="Segoe UI" panose="020B0502040204020203" pitchFamily="34" charset="0"/>
              </a:rPr>
              <a:t>MXene(say x wt.%) is dispersed in 30ml DMF by Ultrasonication by heating at 50 DegC for 1 hr</a:t>
            </a:r>
            <a:r>
              <a:rPr lang="en-US" sz="1100" dirty="0">
                <a:latin typeface="Segoe UI" panose="020B0502040204020203" pitchFamily="34" charset="0"/>
                <a:cs typeface="Segoe UI" panose="020B0502040204020203" pitchFamily="34" charset="0"/>
              </a:rPr>
              <a:t>.</a:t>
            </a:r>
          </a:p>
        </p:txBody>
      </p:sp>
      <p:sp>
        <p:nvSpPr>
          <p:cNvPr id="4" name="TextBox 3"/>
          <p:cNvSpPr txBox="1"/>
          <p:nvPr/>
        </p:nvSpPr>
        <p:spPr>
          <a:xfrm>
            <a:off x="247829" y="1324598"/>
            <a:ext cx="1008404" cy="338554"/>
          </a:xfrm>
          <a:prstGeom prst="rect">
            <a:avLst/>
          </a:prstGeom>
          <a:noFill/>
        </p:spPr>
        <p:txBody>
          <a:bodyPr wrap="square" rtlCol="0">
            <a:spAutoFit/>
          </a:bodyPr>
          <a:lstStyle/>
          <a:p>
            <a:r>
              <a:rPr lang="en-US" sz="1600" dirty="0">
                <a:solidFill>
                  <a:srgbClr val="FF0000"/>
                </a:solidFill>
              </a:rPr>
              <a:t>SOLN A</a:t>
            </a:r>
          </a:p>
        </p:txBody>
      </p:sp>
      <p:sp>
        <p:nvSpPr>
          <p:cNvPr id="5" name="TextBox 4"/>
          <p:cNvSpPr txBox="1"/>
          <p:nvPr/>
        </p:nvSpPr>
        <p:spPr>
          <a:xfrm>
            <a:off x="59822" y="5406277"/>
            <a:ext cx="1196412" cy="938719"/>
          </a:xfrm>
          <a:prstGeom prst="rect">
            <a:avLst/>
          </a:prstGeom>
          <a:noFill/>
        </p:spPr>
        <p:txBody>
          <a:bodyPr wrap="square" rtlCol="0">
            <a:spAutoFit/>
          </a:bodyPr>
          <a:lstStyle/>
          <a:p>
            <a:pPr algn="ctr"/>
            <a:r>
              <a:rPr lang="en-US" sz="1100" dirty="0">
                <a:solidFill>
                  <a:schemeClr val="bg1"/>
                </a:solidFill>
                <a:latin typeface="Segoe UI" panose="020B0502040204020203" pitchFamily="34" charset="0"/>
                <a:cs typeface="Segoe UI" panose="020B0502040204020203" pitchFamily="34" charset="0"/>
              </a:rPr>
              <a:t>PVDF (5g) is dissolved in 60 ml DMF by magnetic stirrer for 45 min</a:t>
            </a:r>
          </a:p>
        </p:txBody>
      </p:sp>
      <p:cxnSp>
        <p:nvCxnSpPr>
          <p:cNvPr id="12" name="Elbow Connector 11"/>
          <p:cNvCxnSpPr>
            <a:stCxn id="1026" idx="3"/>
            <a:endCxn id="1028" idx="1"/>
          </p:cNvCxnSpPr>
          <p:nvPr/>
        </p:nvCxnSpPr>
        <p:spPr>
          <a:xfrm>
            <a:off x="1145136" y="1736008"/>
            <a:ext cx="576566" cy="151724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28" idx="3"/>
          </p:cNvCxnSpPr>
          <p:nvPr/>
        </p:nvCxnSpPr>
        <p:spPr>
          <a:xfrm flipV="1">
            <a:off x="2603485" y="3253253"/>
            <a:ext cx="6182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 descr="235,611 Beaker Images, Stock Photos &amp; Vectors | Shuttersto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03" y="3949955"/>
            <a:ext cx="1066744" cy="1478653"/>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Elbow Connector 1024"/>
          <p:cNvCxnSpPr/>
          <p:nvPr/>
        </p:nvCxnSpPr>
        <p:spPr>
          <a:xfrm flipV="1">
            <a:off x="1146147" y="3253253"/>
            <a:ext cx="575555" cy="143602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30" name="TextBox 1029"/>
          <p:cNvSpPr txBox="1"/>
          <p:nvPr/>
        </p:nvSpPr>
        <p:spPr>
          <a:xfrm>
            <a:off x="1809550" y="2949683"/>
            <a:ext cx="870890" cy="307777"/>
          </a:xfrm>
          <a:prstGeom prst="rect">
            <a:avLst/>
          </a:prstGeom>
          <a:noFill/>
        </p:spPr>
        <p:txBody>
          <a:bodyPr wrap="square" rtlCol="0">
            <a:spAutoFit/>
          </a:bodyPr>
          <a:lstStyle/>
          <a:p>
            <a:r>
              <a:rPr lang="en-US" sz="1400" dirty="0">
                <a:solidFill>
                  <a:srgbClr val="00B0F0"/>
                </a:solidFill>
                <a:latin typeface="Segoe UI" panose="020B0502040204020203" pitchFamily="34" charset="0"/>
                <a:cs typeface="Segoe UI" panose="020B0502040204020203" pitchFamily="34" charset="0"/>
              </a:rPr>
              <a:t>SOLN C</a:t>
            </a:r>
          </a:p>
        </p:txBody>
      </p:sp>
      <p:sp>
        <p:nvSpPr>
          <p:cNvPr id="1033" name="TextBox 1032"/>
          <p:cNvSpPr txBox="1"/>
          <p:nvPr/>
        </p:nvSpPr>
        <p:spPr>
          <a:xfrm>
            <a:off x="1595430" y="4458448"/>
            <a:ext cx="1234921"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Mix both Soln. A and Soln.B</a:t>
            </a:r>
          </a:p>
        </p:txBody>
      </p:sp>
      <p:sp>
        <p:nvSpPr>
          <p:cNvPr id="1035" name="TextBox 1034"/>
          <p:cNvSpPr txBox="1"/>
          <p:nvPr/>
        </p:nvSpPr>
        <p:spPr>
          <a:xfrm>
            <a:off x="2902605" y="4458448"/>
            <a:ext cx="1652303"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Magnetic stirring for 2 hr. at 100</a:t>
            </a:r>
            <a:r>
              <a:rPr lang="en-US" sz="1200" baseline="30000" dirty="0">
                <a:solidFill>
                  <a:schemeClr val="bg1"/>
                </a:solidFill>
                <a:latin typeface="Segoe UI" panose="020B0502040204020203" pitchFamily="34" charset="0"/>
                <a:cs typeface="Segoe UI" panose="020B0502040204020203" pitchFamily="34" charset="0"/>
              </a:rPr>
              <a:t>o</a:t>
            </a:r>
            <a:r>
              <a:rPr lang="en-US" sz="1200" dirty="0">
                <a:solidFill>
                  <a:schemeClr val="bg1"/>
                </a:solidFill>
                <a:latin typeface="Segoe UI" panose="020B0502040204020203" pitchFamily="34" charset="0"/>
                <a:cs typeface="Segoe UI" panose="020B0502040204020203" pitchFamily="34" charset="0"/>
              </a:rPr>
              <a:t>C</a:t>
            </a:r>
          </a:p>
        </p:txBody>
      </p:sp>
      <p:pic>
        <p:nvPicPr>
          <p:cNvPr id="1037" name="Picture 6" descr="vacuum drying oven in laborato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9731" y="2116110"/>
            <a:ext cx="1673225" cy="22742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8" descr="180+ Compression Molding Illustrations, Royalty-Free Vector Graphics &amp; Clip  Art - iStoc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4872" y="2128722"/>
            <a:ext cx="2111744" cy="2111744"/>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p:cNvSpPr txBox="1"/>
          <p:nvPr/>
        </p:nvSpPr>
        <p:spPr>
          <a:xfrm>
            <a:off x="4841612" y="4426721"/>
            <a:ext cx="1405985"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Ultra sonication at 50</a:t>
            </a:r>
            <a:r>
              <a:rPr lang="en-US" sz="1200" baseline="30000" dirty="0">
                <a:solidFill>
                  <a:schemeClr val="bg1"/>
                </a:solidFill>
                <a:latin typeface="Segoe UI" panose="020B0502040204020203" pitchFamily="34" charset="0"/>
                <a:cs typeface="Segoe UI" panose="020B0502040204020203" pitchFamily="34" charset="0"/>
              </a:rPr>
              <a:t>o</a:t>
            </a:r>
            <a:r>
              <a:rPr lang="en-US" sz="1200" dirty="0">
                <a:solidFill>
                  <a:schemeClr val="bg1"/>
                </a:solidFill>
                <a:latin typeface="Segoe UI" panose="020B0502040204020203" pitchFamily="34" charset="0"/>
                <a:cs typeface="Segoe UI" panose="020B0502040204020203" pitchFamily="34" charset="0"/>
              </a:rPr>
              <a:t>C for 30 min</a:t>
            </a:r>
          </a:p>
        </p:txBody>
      </p:sp>
      <p:sp>
        <p:nvSpPr>
          <p:cNvPr id="1040" name="TextBox 1039"/>
          <p:cNvSpPr txBox="1"/>
          <p:nvPr/>
        </p:nvSpPr>
        <p:spPr>
          <a:xfrm>
            <a:off x="6586040" y="4426721"/>
            <a:ext cx="1241907" cy="830997"/>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Precipitation of </a:t>
            </a:r>
            <a:r>
              <a:rPr lang="en-US" sz="1200" dirty="0" smtClean="0">
                <a:solidFill>
                  <a:schemeClr val="bg1"/>
                </a:solidFill>
                <a:latin typeface="Segoe UI" panose="020B0502040204020203" pitchFamily="34" charset="0"/>
                <a:cs typeface="Segoe UI" panose="020B0502040204020203" pitchFamily="34" charset="0"/>
              </a:rPr>
              <a:t>MXene–PVDF </a:t>
            </a:r>
            <a:r>
              <a:rPr lang="en-US" sz="1200" dirty="0">
                <a:solidFill>
                  <a:schemeClr val="bg1"/>
                </a:solidFill>
                <a:latin typeface="Segoe UI" panose="020B0502040204020203" pitchFamily="34" charset="0"/>
                <a:cs typeface="Segoe UI" panose="020B0502040204020203" pitchFamily="34" charset="0"/>
              </a:rPr>
              <a:t>mixture using DI water</a:t>
            </a:r>
          </a:p>
        </p:txBody>
      </p:sp>
      <p:sp>
        <p:nvSpPr>
          <p:cNvPr id="1041" name="TextBox 1040"/>
          <p:cNvSpPr txBox="1"/>
          <p:nvPr/>
        </p:nvSpPr>
        <p:spPr>
          <a:xfrm>
            <a:off x="8009731" y="4458448"/>
            <a:ext cx="1766658"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Drying in oven at 150</a:t>
            </a:r>
            <a:r>
              <a:rPr lang="en-US" sz="1200" baseline="30000" dirty="0">
                <a:solidFill>
                  <a:schemeClr val="bg1"/>
                </a:solidFill>
                <a:latin typeface="Segoe UI" panose="020B0502040204020203" pitchFamily="34" charset="0"/>
                <a:cs typeface="Segoe UI" panose="020B0502040204020203" pitchFamily="34" charset="0"/>
              </a:rPr>
              <a:t>o</a:t>
            </a:r>
            <a:r>
              <a:rPr lang="en-US" sz="1200" dirty="0">
                <a:solidFill>
                  <a:schemeClr val="bg1"/>
                </a:solidFill>
                <a:latin typeface="Segoe UI" panose="020B0502040204020203" pitchFamily="34" charset="0"/>
                <a:cs typeface="Segoe UI" panose="020B0502040204020203" pitchFamily="34" charset="0"/>
              </a:rPr>
              <a:t>C for 90 min</a:t>
            </a:r>
          </a:p>
        </p:txBody>
      </p:sp>
      <p:sp>
        <p:nvSpPr>
          <p:cNvPr id="1042" name="TextBox 1041"/>
          <p:cNvSpPr txBox="1"/>
          <p:nvPr/>
        </p:nvSpPr>
        <p:spPr>
          <a:xfrm>
            <a:off x="10138204" y="4321737"/>
            <a:ext cx="1954095" cy="646331"/>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Making Composite film in compression molding machine</a:t>
            </a:r>
          </a:p>
        </p:txBody>
      </p:sp>
      <p:cxnSp>
        <p:nvCxnSpPr>
          <p:cNvPr id="1050" name="Straight Arrow Connector 1049"/>
          <p:cNvCxnSpPr>
            <a:stCxn id="1044" idx="3"/>
          </p:cNvCxnSpPr>
          <p:nvPr/>
        </p:nvCxnSpPr>
        <p:spPr>
          <a:xfrm>
            <a:off x="4314266" y="3253253"/>
            <a:ext cx="527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p:cNvCxnSpPr/>
          <p:nvPr/>
        </p:nvCxnSpPr>
        <p:spPr>
          <a:xfrm>
            <a:off x="7580732" y="3253253"/>
            <a:ext cx="4289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p:cNvCxnSpPr>
            <a:stCxn id="24" idx="3"/>
          </p:cNvCxnSpPr>
          <p:nvPr/>
        </p:nvCxnSpPr>
        <p:spPr>
          <a:xfrm>
            <a:off x="6269743" y="3253253"/>
            <a:ext cx="4045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1056"/>
          <p:cNvCxnSpPr/>
          <p:nvPr/>
        </p:nvCxnSpPr>
        <p:spPr>
          <a:xfrm flipV="1">
            <a:off x="9660778" y="3152151"/>
            <a:ext cx="451177" cy="5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674" y="4120557"/>
            <a:ext cx="861375" cy="369332"/>
          </a:xfrm>
          <a:prstGeom prst="rect">
            <a:avLst/>
          </a:prstGeom>
          <a:noFill/>
        </p:spPr>
        <p:txBody>
          <a:bodyPr wrap="square" rtlCol="0">
            <a:spAutoFit/>
          </a:bodyPr>
          <a:lstStyle/>
          <a:p>
            <a:r>
              <a:rPr lang="en-US" dirty="0">
                <a:solidFill>
                  <a:srgbClr val="FF66CC"/>
                </a:solidFill>
              </a:rPr>
              <a:t>SOLN B</a:t>
            </a:r>
          </a:p>
        </p:txBody>
      </p:sp>
    </p:spTree>
    <p:extLst>
      <p:ext uri="{BB962C8B-B14F-4D97-AF65-F5344CB8AC3E}">
        <p14:creationId xmlns:p14="http://schemas.microsoft.com/office/powerpoint/2010/main" val="75397967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5885</TotalTime>
  <Words>1971</Words>
  <Application>Microsoft Office PowerPoint</Application>
  <PresentationFormat>Widescreen</PresentationFormat>
  <Paragraphs>403</Paragraphs>
  <Slides>35</Slides>
  <Notes>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35</vt:i4>
      </vt:variant>
    </vt:vector>
  </HeadingPairs>
  <TitlesOfParts>
    <vt:vector size="53" baseType="lpstr">
      <vt:lpstr>Arial</vt:lpstr>
      <vt:lpstr>Arial Black</vt:lpstr>
      <vt:lpstr>Calibri</vt:lpstr>
      <vt:lpstr>Calibri Light</vt:lpstr>
      <vt:lpstr>Century Gothic</vt:lpstr>
      <vt:lpstr>Futura BdCn BT</vt:lpstr>
      <vt:lpstr>Gadugi</vt:lpstr>
      <vt:lpstr>Garamond</vt:lpstr>
      <vt:lpstr>Helvetica Neue</vt:lpstr>
      <vt:lpstr>Segoe UI</vt:lpstr>
      <vt:lpstr>Times New Roman</vt:lpstr>
      <vt:lpstr>Wingdings</vt:lpstr>
      <vt:lpstr>Wingdings 3</vt:lpstr>
      <vt:lpstr>Office Theme</vt:lpstr>
      <vt:lpstr>Ion</vt:lpstr>
      <vt:lpstr>Organic</vt:lpstr>
      <vt:lpstr>1_Ion Boardroom</vt:lpstr>
      <vt:lpstr>Retrospect</vt:lpstr>
      <vt:lpstr>PowerPoint Presentation</vt:lpstr>
      <vt:lpstr>PowerPoint Presentation</vt:lpstr>
      <vt:lpstr>PowerPoint Presentation</vt:lpstr>
      <vt:lpstr>PowerPoint Presentation</vt:lpstr>
      <vt:lpstr>PowerPoint Presentation</vt:lpstr>
      <vt:lpstr>PowerPoint Presentation</vt:lpstr>
      <vt:lpstr>      COMPOSITIONS  OF FILM PREPARED</vt:lpstr>
      <vt:lpstr>COMPOSITIONS  OF FILM PREPARED WITH SWCNT</vt:lpstr>
      <vt:lpstr> SCHEMATIC FOR THE SYNTHESIS OF MXENE-PVDF COMPOSITE FILM</vt:lpstr>
      <vt:lpstr>        SCHEMATIC FOR THE SYNTHESIS OF CNT- PVDF COMPOSITE FILM</vt:lpstr>
      <vt:lpstr>        SCHEMATIC FOR THE SYNTHESIS OF MXENE-CNT- PVDF COMPOSITE FILM</vt:lpstr>
      <vt:lpstr>   EXPERIMENT</vt:lpstr>
      <vt:lpstr>         PVDF FILM</vt:lpstr>
      <vt:lpstr>  DIFFERENT COMPOSITIONS  OF MXENE-PVDF FILM</vt:lpstr>
      <vt:lpstr>PowerPoint Presentation</vt:lpstr>
      <vt:lpstr>PowerPoint Presentation</vt:lpstr>
      <vt:lpstr>OPTICAL MICROSCOPE IMAGE OF PVDF</vt:lpstr>
      <vt:lpstr>OPICAL MICROSCOPE IMAGE OF MXENE-PVDF FILM</vt:lpstr>
      <vt:lpstr>      OPTICAL MICROSCOPE IMAGE OF MXENE(4%)-PVDF  FILM</vt:lpstr>
      <vt:lpstr>                  SEM ANALYSIS- MAX PHASE</vt:lpstr>
      <vt:lpstr>               SEM ANALYSIS-MXENE</vt:lpstr>
      <vt:lpstr>SEM ANALYSIS OF MXENE-CNT-PVDF</vt:lpstr>
      <vt:lpstr>Energy-dispersive X-ray spectroscopy (EDS) </vt:lpstr>
      <vt:lpstr>EDS GRAPH DATA AND MAPPING</vt:lpstr>
      <vt:lpstr>FTIR SPECTRUM OF MAX AND MXENE</vt:lpstr>
      <vt:lpstr>FTIR SPECTRUM OF PVDF FILM</vt:lpstr>
      <vt:lpstr>                                      FTIR PLOT</vt:lpstr>
      <vt:lpstr>                    UV-VIS-NIR SPECTROSCOPY</vt:lpstr>
      <vt:lpstr>                                                XRD PLOT</vt:lpstr>
      <vt:lpstr>                             XRD PLOT</vt:lpstr>
      <vt:lpstr>                       XRD PLOT</vt:lpstr>
      <vt:lpstr>     CONCLUSIONS FROM XRD AND FTIR PLOT</vt:lpstr>
      <vt:lpstr>ELECTRICAL CONDUCTIVITY MEASUREMNT  :FOUR PROBE METHOD</vt:lpstr>
      <vt:lpst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sravan s sankar</dc:creator>
  <cp:lastModifiedBy>sravan s sankar</cp:lastModifiedBy>
  <cp:revision>196</cp:revision>
  <dcterms:created xsi:type="dcterms:W3CDTF">2023-03-20T20:19:46Z</dcterms:created>
  <dcterms:modified xsi:type="dcterms:W3CDTF">2023-05-11T04:55:22Z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2023-05-10T15:18:18Z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eddae421-5fa6-40c7-ae2e-9e57b45432d0</vt:lpwstr>
  </property>
  <property fmtid="{D5CDD505-2E9C-101B-9397-08002B2CF9AE}" pid="7" name="MSIP_Label_defa4170-0d19-0005-0004-bc88714345d2_ActionId">
    <vt:lpwstr>32c45d94-f5db-4343-9bb5-f05c387bf7fe</vt:lpwstr>
  </property>
  <property fmtid="{D5CDD505-2E9C-101B-9397-08002B2CF9AE}" pid="8" name="MSIP_Label_defa4170-0d19-0005-0004-bc88714345d2_ContentBits">
    <vt:lpwstr>0</vt:lpwstr>
  </property>
</Properties>
</file>